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Lst>
  <p:sldSz cx="9144000" cy="5143500" type="screen16x9"/>
  <p:notesSz cx="6858000" cy="9144000"/>
  <p:embeddedFontLst>
    <p:embeddedFont>
      <p:font typeface="Helvetica Neue"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hRcRn+OL7Fa8weV7MVNCWT+X1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23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41DD9F-EF8D-4D59-BE6B-5E785CF20053}" v="33" dt="2025-04-22T21:08:36.8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microsoft.com/office/2016/11/relationships/changesInfo" Target="changesInfos/changesInfo1.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Gaunt" userId="11aa206a11571dd4" providerId="LiveId" clId="{D441DD9F-EF8D-4D59-BE6B-5E785CF20053}"/>
    <pc:docChg chg="undo redo custSel addSld delSld modSld">
      <pc:chgData name="Amy Gaunt" userId="11aa206a11571dd4" providerId="LiveId" clId="{D441DD9F-EF8D-4D59-BE6B-5E785CF20053}" dt="2025-04-22T21:09:02.322" v="255" actId="1076"/>
      <pc:docMkLst>
        <pc:docMk/>
      </pc:docMkLst>
      <pc:sldChg chg="addSp delSp modSp mod">
        <pc:chgData name="Amy Gaunt" userId="11aa206a11571dd4" providerId="LiveId" clId="{D441DD9F-EF8D-4D59-BE6B-5E785CF20053}" dt="2025-04-22T21:09:02.322" v="255" actId="1076"/>
        <pc:sldMkLst>
          <pc:docMk/>
          <pc:sldMk cId="0" sldId="256"/>
        </pc:sldMkLst>
        <pc:picChg chg="add mod modCrop">
          <ac:chgData name="Amy Gaunt" userId="11aa206a11571dd4" providerId="LiveId" clId="{D441DD9F-EF8D-4D59-BE6B-5E785CF20053}" dt="2025-04-22T21:09:02.322" v="255" actId="1076"/>
          <ac:picMkLst>
            <pc:docMk/>
            <pc:sldMk cId="0" sldId="256"/>
            <ac:picMk id="3" creationId="{7393E3A6-C780-4718-B263-9B875EF63709}"/>
          </ac:picMkLst>
        </pc:picChg>
        <pc:picChg chg="del">
          <ac:chgData name="Amy Gaunt" userId="11aa206a11571dd4" providerId="LiveId" clId="{D441DD9F-EF8D-4D59-BE6B-5E785CF20053}" dt="2025-04-22T21:07:51.060" v="232" actId="478"/>
          <ac:picMkLst>
            <pc:docMk/>
            <pc:sldMk cId="0" sldId="256"/>
            <ac:picMk id="66" creationId="{00000000-0000-0000-0000-000000000000}"/>
          </ac:picMkLst>
        </pc:picChg>
      </pc:sldChg>
      <pc:sldChg chg="addSp delSp modSp mod delAnim modAnim">
        <pc:chgData name="Amy Gaunt" userId="11aa206a11571dd4" providerId="LiveId" clId="{D441DD9F-EF8D-4D59-BE6B-5E785CF20053}" dt="2025-04-22T20:20:52.390" v="3" actId="14100"/>
        <pc:sldMkLst>
          <pc:docMk/>
          <pc:sldMk cId="0" sldId="261"/>
        </pc:sldMkLst>
        <pc:picChg chg="add mod">
          <ac:chgData name="Amy Gaunt" userId="11aa206a11571dd4" providerId="LiveId" clId="{D441DD9F-EF8D-4D59-BE6B-5E785CF20053}" dt="2025-04-22T20:20:52.390" v="3" actId="14100"/>
          <ac:picMkLst>
            <pc:docMk/>
            <pc:sldMk cId="0" sldId="261"/>
            <ac:picMk id="2" creationId="{AE3534E2-9983-EE72-82A3-CDC241993999}"/>
          </ac:picMkLst>
        </pc:picChg>
        <pc:picChg chg="del">
          <ac:chgData name="Amy Gaunt" userId="11aa206a11571dd4" providerId="LiveId" clId="{D441DD9F-EF8D-4D59-BE6B-5E785CF20053}" dt="2025-04-22T20:17:55.821" v="0" actId="478"/>
          <ac:picMkLst>
            <pc:docMk/>
            <pc:sldMk cId="0" sldId="261"/>
            <ac:picMk id="115" creationId="{00000000-0000-0000-0000-000000000000}"/>
          </ac:picMkLst>
        </pc:picChg>
      </pc:sldChg>
      <pc:sldChg chg="addSp delSp modSp mod delAnim modAnim">
        <pc:chgData name="Amy Gaunt" userId="11aa206a11571dd4" providerId="LiveId" clId="{D441DD9F-EF8D-4D59-BE6B-5E785CF20053}" dt="2025-04-22T20:32:05.198" v="13" actId="14100"/>
        <pc:sldMkLst>
          <pc:docMk/>
          <pc:sldMk cId="0" sldId="262"/>
        </pc:sldMkLst>
        <pc:picChg chg="add del mod">
          <ac:chgData name="Amy Gaunt" userId="11aa206a11571dd4" providerId="LiveId" clId="{D441DD9F-EF8D-4D59-BE6B-5E785CF20053}" dt="2025-04-22T20:27:01.266" v="8" actId="478"/>
          <ac:picMkLst>
            <pc:docMk/>
            <pc:sldMk cId="0" sldId="262"/>
            <ac:picMk id="2" creationId="{7E92467F-8D42-BF75-E67E-32BA6CB51D81}"/>
          </ac:picMkLst>
        </pc:picChg>
        <pc:picChg chg="add mod">
          <ac:chgData name="Amy Gaunt" userId="11aa206a11571dd4" providerId="LiveId" clId="{D441DD9F-EF8D-4D59-BE6B-5E785CF20053}" dt="2025-04-22T20:32:05.198" v="13" actId="14100"/>
          <ac:picMkLst>
            <pc:docMk/>
            <pc:sldMk cId="0" sldId="262"/>
            <ac:picMk id="3" creationId="{064D08D9-88E1-0297-464C-408E6E5F946B}"/>
          </ac:picMkLst>
        </pc:picChg>
        <pc:picChg chg="del">
          <ac:chgData name="Amy Gaunt" userId="11aa206a11571dd4" providerId="LiveId" clId="{D441DD9F-EF8D-4D59-BE6B-5E785CF20053}" dt="2025-04-22T20:21:31.240" v="4" actId="478"/>
          <ac:picMkLst>
            <pc:docMk/>
            <pc:sldMk cId="0" sldId="262"/>
            <ac:picMk id="120" creationId="{00000000-0000-0000-0000-000000000000}"/>
          </ac:picMkLst>
        </pc:picChg>
      </pc:sldChg>
      <pc:sldChg chg="addSp delSp modSp mod">
        <pc:chgData name="Amy Gaunt" userId="11aa206a11571dd4" providerId="LiveId" clId="{D441DD9F-EF8D-4D59-BE6B-5E785CF20053}" dt="2025-04-22T21:05:56.575" v="202" actId="1076"/>
        <pc:sldMkLst>
          <pc:docMk/>
          <pc:sldMk cId="0" sldId="264"/>
        </pc:sldMkLst>
        <pc:picChg chg="add del mod modCrop">
          <ac:chgData name="Amy Gaunt" userId="11aa206a11571dd4" providerId="LiveId" clId="{D441DD9F-EF8D-4D59-BE6B-5E785CF20053}" dt="2025-04-22T20:52:49.485" v="82" actId="21"/>
          <ac:picMkLst>
            <pc:docMk/>
            <pc:sldMk cId="0" sldId="264"/>
            <ac:picMk id="3" creationId="{A5290699-B524-F3B8-E1DA-BB1B635C9D48}"/>
          </ac:picMkLst>
        </pc:picChg>
        <pc:picChg chg="add del mod modCrop">
          <ac:chgData name="Amy Gaunt" userId="11aa206a11571dd4" providerId="LiveId" clId="{D441DD9F-EF8D-4D59-BE6B-5E785CF20053}" dt="2025-04-22T21:04:57.343" v="186" actId="478"/>
          <ac:picMkLst>
            <pc:docMk/>
            <pc:sldMk cId="0" sldId="264"/>
            <ac:picMk id="5" creationId="{88ABC88A-99E2-860B-BD15-C381476F9DC6}"/>
          </ac:picMkLst>
        </pc:picChg>
        <pc:picChg chg="add mod modCrop">
          <ac:chgData name="Amy Gaunt" userId="11aa206a11571dd4" providerId="LiveId" clId="{D441DD9F-EF8D-4D59-BE6B-5E785CF20053}" dt="2025-04-22T21:05:56.575" v="202" actId="1076"/>
          <ac:picMkLst>
            <pc:docMk/>
            <pc:sldMk cId="0" sldId="264"/>
            <ac:picMk id="7" creationId="{51C7FF30-9388-D46F-38E3-BDCDBDFC703C}"/>
          </ac:picMkLst>
        </pc:picChg>
        <pc:picChg chg="del">
          <ac:chgData name="Amy Gaunt" userId="11aa206a11571dd4" providerId="LiveId" clId="{D441DD9F-EF8D-4D59-BE6B-5E785CF20053}" dt="2025-04-22T20:45:44.446" v="59" actId="478"/>
          <ac:picMkLst>
            <pc:docMk/>
            <pc:sldMk cId="0" sldId="264"/>
            <ac:picMk id="144" creationId="{00000000-0000-0000-0000-000000000000}"/>
          </ac:picMkLst>
        </pc:picChg>
      </pc:sldChg>
      <pc:sldChg chg="addSp delSp modSp mod">
        <pc:chgData name="Amy Gaunt" userId="11aa206a11571dd4" providerId="LiveId" clId="{D441DD9F-EF8D-4D59-BE6B-5E785CF20053}" dt="2025-04-22T21:07:47.393" v="231" actId="1076"/>
        <pc:sldMkLst>
          <pc:docMk/>
          <pc:sldMk cId="0" sldId="265"/>
        </pc:sldMkLst>
        <pc:spChg chg="mod">
          <ac:chgData name="Amy Gaunt" userId="11aa206a11571dd4" providerId="LiveId" clId="{D441DD9F-EF8D-4D59-BE6B-5E785CF20053}" dt="2025-04-22T20:33:10.768" v="15" actId="1076"/>
          <ac:spMkLst>
            <pc:docMk/>
            <pc:sldMk cId="0" sldId="265"/>
            <ac:spMk id="149" creationId="{00000000-0000-0000-0000-000000000000}"/>
          </ac:spMkLst>
        </pc:spChg>
        <pc:spChg chg="mod">
          <ac:chgData name="Amy Gaunt" userId="11aa206a11571dd4" providerId="LiveId" clId="{D441DD9F-EF8D-4D59-BE6B-5E785CF20053}" dt="2025-04-22T21:07:47.393" v="231" actId="1076"/>
          <ac:spMkLst>
            <pc:docMk/>
            <pc:sldMk cId="0" sldId="265"/>
            <ac:spMk id="153" creationId="{00000000-0000-0000-0000-000000000000}"/>
          </ac:spMkLst>
        </pc:spChg>
        <pc:picChg chg="add del mod modCrop">
          <ac:chgData name="Amy Gaunt" userId="11aa206a11571dd4" providerId="LiveId" clId="{D441DD9F-EF8D-4D59-BE6B-5E785CF20053}" dt="2025-04-22T21:04:09.513" v="185" actId="478"/>
          <ac:picMkLst>
            <pc:docMk/>
            <pc:sldMk cId="0" sldId="265"/>
            <ac:picMk id="3" creationId="{3ED89BE7-BFE9-440A-43F9-F05258C7709B}"/>
          </ac:picMkLst>
        </pc:picChg>
        <pc:picChg chg="add mod modCrop">
          <ac:chgData name="Amy Gaunt" userId="11aa206a11571dd4" providerId="LiveId" clId="{D441DD9F-EF8D-4D59-BE6B-5E785CF20053}" dt="2025-04-22T21:07:45.793" v="230" actId="1076"/>
          <ac:picMkLst>
            <pc:docMk/>
            <pc:sldMk cId="0" sldId="265"/>
            <ac:picMk id="5" creationId="{D2E99A25-7C3D-087D-C72A-D0AF3A97B0A9}"/>
          </ac:picMkLst>
        </pc:picChg>
        <pc:picChg chg="del">
          <ac:chgData name="Amy Gaunt" userId="11aa206a11571dd4" providerId="LiveId" clId="{D441DD9F-EF8D-4D59-BE6B-5E785CF20053}" dt="2025-04-22T20:59:44.140" v="136" actId="478"/>
          <ac:picMkLst>
            <pc:docMk/>
            <pc:sldMk cId="0" sldId="265"/>
            <ac:picMk id="155" creationId="{00000000-0000-0000-0000-000000000000}"/>
          </ac:picMkLst>
        </pc:picChg>
      </pc:sldChg>
      <pc:sldChg chg="addSp delSp modSp mod">
        <pc:chgData name="Amy Gaunt" userId="11aa206a11571dd4" providerId="LiveId" clId="{D441DD9F-EF8D-4D59-BE6B-5E785CF20053}" dt="2025-04-22T20:55:43.772" v="115" actId="1076"/>
        <pc:sldMkLst>
          <pc:docMk/>
          <pc:sldMk cId="0" sldId="267"/>
        </pc:sldMkLst>
        <pc:picChg chg="add mod">
          <ac:chgData name="Amy Gaunt" userId="11aa206a11571dd4" providerId="LiveId" clId="{D441DD9F-EF8D-4D59-BE6B-5E785CF20053}" dt="2025-04-22T20:53:17.856" v="93" actId="1076"/>
          <ac:picMkLst>
            <pc:docMk/>
            <pc:sldMk cId="0" sldId="267"/>
            <ac:picMk id="2" creationId="{592EC4D9-D9FA-3DBF-910E-DEE228E43478}"/>
          </ac:picMkLst>
        </pc:picChg>
        <pc:picChg chg="add mod modCrop">
          <ac:chgData name="Amy Gaunt" userId="11aa206a11571dd4" providerId="LiveId" clId="{D441DD9F-EF8D-4D59-BE6B-5E785CF20053}" dt="2025-04-22T20:55:43.772" v="115" actId="1076"/>
          <ac:picMkLst>
            <pc:docMk/>
            <pc:sldMk cId="0" sldId="267"/>
            <ac:picMk id="4" creationId="{8D8F9E08-376D-C5EA-FDFF-3024AEA1D15A}"/>
          </ac:picMkLst>
        </pc:picChg>
        <pc:picChg chg="add del mod modCrop">
          <ac:chgData name="Amy Gaunt" userId="11aa206a11571dd4" providerId="LiveId" clId="{D441DD9F-EF8D-4D59-BE6B-5E785CF20053}" dt="2025-04-22T20:53:11.935" v="89" actId="732"/>
          <ac:picMkLst>
            <pc:docMk/>
            <pc:sldMk cId="0" sldId="267"/>
            <ac:picMk id="177" creationId="{00000000-0000-0000-0000-000000000000}"/>
          </ac:picMkLst>
        </pc:picChg>
      </pc:sldChg>
      <pc:sldChg chg="addSp delSp modSp mod delAnim modAnim">
        <pc:chgData name="Amy Gaunt" userId="11aa206a11571dd4" providerId="LiveId" clId="{D441DD9F-EF8D-4D59-BE6B-5E785CF20053}" dt="2025-04-22T20:34:40.599" v="32" actId="14100"/>
        <pc:sldMkLst>
          <pc:docMk/>
          <pc:sldMk cId="0" sldId="273"/>
        </pc:sldMkLst>
        <pc:picChg chg="add mod">
          <ac:chgData name="Amy Gaunt" userId="11aa206a11571dd4" providerId="LiveId" clId="{D441DD9F-EF8D-4D59-BE6B-5E785CF20053}" dt="2025-04-22T20:34:40.599" v="32" actId="14100"/>
          <ac:picMkLst>
            <pc:docMk/>
            <pc:sldMk cId="0" sldId="273"/>
            <ac:picMk id="2" creationId="{4EC0D074-C60B-CC5A-5739-748A8166B7ED}"/>
          </ac:picMkLst>
        </pc:picChg>
        <pc:picChg chg="del">
          <ac:chgData name="Amy Gaunt" userId="11aa206a11571dd4" providerId="LiveId" clId="{D441DD9F-EF8D-4D59-BE6B-5E785CF20053}" dt="2025-04-22T20:34:24.018" v="29" actId="478"/>
          <ac:picMkLst>
            <pc:docMk/>
            <pc:sldMk cId="0" sldId="273"/>
            <ac:picMk id="293" creationId="{00000000-0000-0000-0000-000000000000}"/>
          </ac:picMkLst>
        </pc:picChg>
      </pc:sldChg>
      <pc:sldChg chg="addSp delSp modSp mod delAnim modAnim modNotesTx">
        <pc:chgData name="Amy Gaunt" userId="11aa206a11571dd4" providerId="LiveId" clId="{D441DD9F-EF8D-4D59-BE6B-5E785CF20053}" dt="2025-04-22T20:37:18.367" v="58" actId="20577"/>
        <pc:sldMkLst>
          <pc:docMk/>
          <pc:sldMk cId="0" sldId="274"/>
        </pc:sldMkLst>
        <pc:picChg chg="add del mod">
          <ac:chgData name="Amy Gaunt" userId="11aa206a11571dd4" providerId="LiveId" clId="{D441DD9F-EF8D-4D59-BE6B-5E785CF20053}" dt="2025-04-22T20:35:52.262" v="36" actId="478"/>
          <ac:picMkLst>
            <pc:docMk/>
            <pc:sldMk cId="0" sldId="274"/>
            <ac:picMk id="2" creationId="{5D34B63A-2820-C594-5DEB-CDD2AD0CEFEC}"/>
          </ac:picMkLst>
        </pc:picChg>
        <pc:picChg chg="add mod">
          <ac:chgData name="Amy Gaunt" userId="11aa206a11571dd4" providerId="LiveId" clId="{D441DD9F-EF8D-4D59-BE6B-5E785CF20053}" dt="2025-04-22T20:36:42.911" v="39" actId="14100"/>
          <ac:picMkLst>
            <pc:docMk/>
            <pc:sldMk cId="0" sldId="274"/>
            <ac:picMk id="3" creationId="{B2B0B77A-3108-3352-79FD-83130C38DADB}"/>
          </ac:picMkLst>
        </pc:picChg>
      </pc:sldChg>
      <pc:sldChg chg="addSp delSp modSp mod">
        <pc:chgData name="Amy Gaunt" userId="11aa206a11571dd4" providerId="LiveId" clId="{D441DD9F-EF8D-4D59-BE6B-5E785CF20053}" dt="2025-04-22T21:03:27.404" v="184" actId="1076"/>
        <pc:sldMkLst>
          <pc:docMk/>
          <pc:sldMk cId="0" sldId="276"/>
        </pc:sldMkLst>
        <pc:picChg chg="add mod modCrop">
          <ac:chgData name="Amy Gaunt" userId="11aa206a11571dd4" providerId="LiveId" clId="{D441DD9F-EF8D-4D59-BE6B-5E785CF20053}" dt="2025-04-22T21:03:27.404" v="184" actId="1076"/>
          <ac:picMkLst>
            <pc:docMk/>
            <pc:sldMk cId="0" sldId="276"/>
            <ac:picMk id="3" creationId="{B0838C56-B1D4-3058-167B-833A60C8E104}"/>
          </ac:picMkLst>
        </pc:picChg>
        <pc:picChg chg="del">
          <ac:chgData name="Amy Gaunt" userId="11aa206a11571dd4" providerId="LiveId" clId="{D441DD9F-EF8D-4D59-BE6B-5E785CF20053}" dt="2025-04-22T21:01:46.784" v="171" actId="478"/>
          <ac:picMkLst>
            <pc:docMk/>
            <pc:sldMk cId="0" sldId="276"/>
            <ac:picMk id="324" creationId="{00000000-0000-0000-0000-000000000000}"/>
          </ac:picMkLst>
        </pc:picChg>
      </pc:sldChg>
      <pc:sldChg chg="del">
        <pc:chgData name="Amy Gaunt" userId="11aa206a11571dd4" providerId="LiveId" clId="{D441DD9F-EF8D-4D59-BE6B-5E785CF20053}" dt="2025-04-22T20:33:46.518" v="19" actId="47"/>
        <pc:sldMkLst>
          <pc:docMk/>
          <pc:sldMk cId="0" sldId="279"/>
        </pc:sldMkLst>
      </pc:sldChg>
      <pc:sldChg chg="addSp delSp modSp add mod setBg">
        <pc:chgData name="Amy Gaunt" userId="11aa206a11571dd4" providerId="LiveId" clId="{D441DD9F-EF8D-4D59-BE6B-5E785CF20053}" dt="2025-04-22T20:34:06.783" v="28" actId="20577"/>
        <pc:sldMkLst>
          <pc:docMk/>
          <pc:sldMk cId="0" sldId="280"/>
        </pc:sldMkLst>
        <pc:spChg chg="add del mod">
          <ac:chgData name="Amy Gaunt" userId="11aa206a11571dd4" providerId="LiveId" clId="{D441DD9F-EF8D-4D59-BE6B-5E785CF20053}" dt="2025-04-22T20:33:32.048" v="18" actId="478"/>
          <ac:spMkLst>
            <pc:docMk/>
            <pc:sldMk cId="0" sldId="280"/>
            <ac:spMk id="2" creationId="{ECD7F5D5-0F63-35D5-68CC-C07B0D12CEE0}"/>
          </ac:spMkLst>
        </pc:spChg>
        <pc:spChg chg="mod">
          <ac:chgData name="Amy Gaunt" userId="11aa206a11571dd4" providerId="LiveId" clId="{D441DD9F-EF8D-4D59-BE6B-5E785CF20053}" dt="2025-04-22T20:34:06.783" v="28" actId="20577"/>
          <ac:spMkLst>
            <pc:docMk/>
            <pc:sldMk cId="0" sldId="280"/>
            <ac:spMk id="3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vimeo.com/719776810/18a1d440a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i="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800" b="1" u="sng">
                <a:solidFill>
                  <a:schemeClr val="hlink"/>
                </a:solidFill>
                <a:latin typeface="Helvetica Neue"/>
                <a:ea typeface="Helvetica Neue"/>
                <a:cs typeface="Helvetica Neue"/>
                <a:sym typeface="Helvetica Neue"/>
                <a:hlinkClick r:id="rId3"/>
              </a:rPr>
              <a:t>https://vimeo.com/719776810/18a1d440a4</a:t>
            </a:r>
            <a:r>
              <a:rPr lang="en-GB" sz="800" b="1">
                <a:latin typeface="Helvetica Neue"/>
                <a:ea typeface="Helvetica Neue"/>
                <a:cs typeface="Helvetica Neue"/>
                <a:sym typeface="Helvetica Neue"/>
              </a:rPr>
              <a:t> </a:t>
            </a:r>
            <a:endParaRPr sz="800" b="1">
              <a:latin typeface="Helvetica Neue"/>
              <a:ea typeface="Helvetica Neue"/>
              <a:cs typeface="Helvetica Neue"/>
              <a:sym typeface="Helvetica Neue"/>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Start at 3:19</a:t>
            </a:r>
            <a:endParaRPr dirty="0"/>
          </a:p>
        </p:txBody>
      </p:sp>
      <p:sp>
        <p:nvSpPr>
          <p:cNvPr id="296" name="Google Shape;29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fff715c662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fff715c662_0_10: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gfff715c662_0_10: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70a9f9a62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g170a9f9a62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b="1">
              <a:latin typeface="Helvetica Neue"/>
              <a:ea typeface="Helvetica Neue"/>
              <a:cs typeface="Helvetica Neue"/>
              <a:sym typeface="Helvetica Neue"/>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3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3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3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3" name="Google Shape;53;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2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gfff715c662_0_10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 name="Google Shape;18;gfff715c662_0_10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 name="Google Shape;19;gfff715c662_0_10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0" name="Google Shape;20;gfff715c662_0_10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 name="Google Shape;21;gfff715c662_0_10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5" name="Google Shape;25;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2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9" name="Google Shape;29;p2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0" name="Google Shape;30;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3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7" name="Google Shape;3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3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3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3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6" name="Google Shape;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ideo" Target="https://player.vimeo.com/video/1077740912?app_id=122963" TargetMode="Externa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player.vimeo.com/video/1077739681?app_id=122963" TargetMode="Externa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www.linkedin.com/company/voice-21-uk" TargetMode="External"/><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hyperlink" Target="https://x.com/voice21oracy"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hyperlink" Target="https://bsky.app/profile/voice21oracy.bsky.social" TargetMode="External"/><Relationship Id="rId5" Type="http://schemas.openxmlformats.org/officeDocument/2006/relationships/image" Target="../media/image25.png"/><Relationship Id="rId10" Type="http://schemas.openxmlformats.org/officeDocument/2006/relationships/hyperlink" Target="mailto:hello@voice21.org" TargetMode="External"/><Relationship Id="rId4" Type="http://schemas.openxmlformats.org/officeDocument/2006/relationships/image" Target="../media/image24.png"/><Relationship Id="rId9" Type="http://schemas.openxmlformats.org/officeDocument/2006/relationships/hyperlink" Target="http://www.voice21.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vimeo.com/717038131/c72f247626"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player.vimeo.com/video/1077736480?app_id=122963"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player.vimeo.com/video/1077739681?app_id=122963"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
          <p:cNvSpPr txBox="1"/>
          <p:nvPr/>
        </p:nvSpPr>
        <p:spPr>
          <a:xfrm>
            <a:off x="2258450" y="338675"/>
            <a:ext cx="8400900" cy="68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a:solidFill>
                  <a:srgbClr val="434343"/>
                </a:solidFill>
                <a:latin typeface="Helvetica Neue"/>
                <a:ea typeface="Helvetica Neue"/>
                <a:cs typeface="Helvetica Neue"/>
                <a:sym typeface="Helvetica Neue"/>
              </a:rPr>
              <a:t>Talk Circles</a:t>
            </a:r>
            <a:endParaRPr sz="3600" b="1"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3600"/>
              <a:buFont typeface="Arial"/>
              <a:buNone/>
            </a:pPr>
            <a:r>
              <a:rPr lang="en-GB" sz="3600" b="1" i="0" u="none" strike="noStrike" cap="none">
                <a:solidFill>
                  <a:srgbClr val="434343"/>
                </a:solidFill>
                <a:latin typeface="Helvetica Neue"/>
                <a:ea typeface="Helvetica Neue"/>
                <a:cs typeface="Helvetica Neue"/>
                <a:sym typeface="Helvetica Neue"/>
              </a:rPr>
              <a:t> </a:t>
            </a:r>
            <a:endParaRPr sz="3600" b="1" i="0" u="none" strike="noStrike" cap="none">
              <a:solidFill>
                <a:srgbClr val="000000"/>
              </a:solidFill>
              <a:latin typeface="Helvetica Neue"/>
              <a:ea typeface="Helvetica Neue"/>
              <a:cs typeface="Helvetica Neue"/>
              <a:sym typeface="Helvetica Neue"/>
            </a:endParaRPr>
          </a:p>
        </p:txBody>
      </p:sp>
      <p:sp>
        <p:nvSpPr>
          <p:cNvPr id="61" name="Google Shape;61;p1"/>
          <p:cNvSpPr txBox="1"/>
          <p:nvPr/>
        </p:nvSpPr>
        <p:spPr>
          <a:xfrm>
            <a:off x="2306845" y="1178525"/>
            <a:ext cx="3349800" cy="40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8AEB4"/>
                </a:solidFill>
                <a:latin typeface="Helvetica Neue"/>
                <a:ea typeface="Helvetica Neue"/>
                <a:cs typeface="Helvetica Neue"/>
                <a:sym typeface="Helvetica Neue"/>
              </a:rPr>
              <a:t>1: Introducing Oracy</a:t>
            </a:r>
            <a:endParaRPr sz="3600" b="1" i="0" u="none" strike="noStrike" cap="none">
              <a:solidFill>
                <a:srgbClr val="000000"/>
              </a:solidFill>
              <a:latin typeface="Helvetica Neue"/>
              <a:ea typeface="Helvetica Neue"/>
              <a:cs typeface="Helvetica Neue"/>
              <a:sym typeface="Helvetica Neue"/>
            </a:endParaRPr>
          </a:p>
        </p:txBody>
      </p:sp>
      <p:sp>
        <p:nvSpPr>
          <p:cNvPr id="62" name="Google Shape;62;p1"/>
          <p:cNvSpPr/>
          <p:nvPr/>
        </p:nvSpPr>
        <p:spPr>
          <a:xfrm>
            <a:off x="2365050" y="1091525"/>
            <a:ext cx="6363000" cy="870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 name="Google Shape;64;p1" descr="Logo&#10;&#10;Description automatically generated"/>
          <p:cNvPicPr preferRelativeResize="0"/>
          <p:nvPr/>
        </p:nvPicPr>
        <p:blipFill rotWithShape="1">
          <a:blip r:embed="rId3">
            <a:alphaModFix/>
          </a:blip>
          <a:srcRect/>
          <a:stretch/>
        </p:blipFill>
        <p:spPr>
          <a:xfrm>
            <a:off x="303603" y="137913"/>
            <a:ext cx="1979899" cy="1979899"/>
          </a:xfrm>
          <a:prstGeom prst="rect">
            <a:avLst/>
          </a:prstGeom>
          <a:noFill/>
          <a:ln>
            <a:noFill/>
          </a:ln>
        </p:spPr>
      </p:pic>
      <p:pic>
        <p:nvPicPr>
          <p:cNvPr id="65" name="Google Shape;65;p1"/>
          <p:cNvPicPr preferRelativeResize="0"/>
          <p:nvPr/>
        </p:nvPicPr>
        <p:blipFill rotWithShape="1">
          <a:blip r:embed="rId4">
            <a:alphaModFix/>
          </a:blip>
          <a:srcRect/>
          <a:stretch/>
        </p:blipFill>
        <p:spPr>
          <a:xfrm>
            <a:off x="172627" y="1713586"/>
            <a:ext cx="1330497" cy="1226251"/>
          </a:xfrm>
          <a:prstGeom prst="rect">
            <a:avLst/>
          </a:prstGeom>
          <a:noFill/>
          <a:ln>
            <a:noFill/>
          </a:ln>
        </p:spPr>
      </p:pic>
      <p:pic>
        <p:nvPicPr>
          <p:cNvPr id="3" name="Picture 2" descr="A group of people sitting at a table&#10;&#10;AI-generated content may be incorrect.">
            <a:extLst>
              <a:ext uri="{FF2B5EF4-FFF2-40B4-BE49-F238E27FC236}">
                <a16:creationId xmlns:a16="http://schemas.microsoft.com/office/drawing/2014/main" id="{7393E3A6-C780-4718-B263-9B875EF63709}"/>
              </a:ext>
            </a:extLst>
          </p:cNvPr>
          <p:cNvPicPr>
            <a:picLocks noChangeAspect="1"/>
          </p:cNvPicPr>
          <p:nvPr/>
        </p:nvPicPr>
        <p:blipFill>
          <a:blip r:embed="rId5"/>
          <a:srcRect l="11270" r="25031" b="11247"/>
          <a:stretch/>
        </p:blipFill>
        <p:spPr>
          <a:xfrm>
            <a:off x="7051965" y="3186800"/>
            <a:ext cx="1954540" cy="1815100"/>
          </a:xfrm>
          <a:prstGeom prst="ellipse">
            <a:avLst/>
          </a:prstGeom>
          <a:ln w="38100">
            <a:solidFill>
              <a:srgbClr val="69235C"/>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p:nvPr/>
        </p:nvSpPr>
        <p:spPr>
          <a:xfrm>
            <a:off x="0" y="4851507"/>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0"/>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Oracy in your classroom</a:t>
            </a:r>
            <a:endParaRPr sz="2400" b="1" i="0" u="none" strike="noStrike" cap="none">
              <a:solidFill>
                <a:schemeClr val="accent1"/>
              </a:solidFill>
              <a:latin typeface="Helvetica Neue"/>
              <a:ea typeface="Helvetica Neue"/>
              <a:cs typeface="Helvetica Neue"/>
              <a:sym typeface="Helvetica Neue"/>
            </a:endParaRPr>
          </a:p>
        </p:txBody>
      </p:sp>
      <p:sp>
        <p:nvSpPr>
          <p:cNvPr id="151" name="Google Shape;151;p10"/>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152" name="Google Shape;152;p10"/>
          <p:cNvPicPr preferRelativeResize="0"/>
          <p:nvPr/>
        </p:nvPicPr>
        <p:blipFill rotWithShape="1">
          <a:blip r:embed="rId3">
            <a:alphaModFix/>
          </a:blip>
          <a:srcRect/>
          <a:stretch/>
        </p:blipFill>
        <p:spPr>
          <a:xfrm>
            <a:off x="8217850" y="4251275"/>
            <a:ext cx="850775" cy="850775"/>
          </a:xfrm>
          <a:prstGeom prst="rect">
            <a:avLst/>
          </a:prstGeom>
          <a:noFill/>
          <a:ln>
            <a:noFill/>
          </a:ln>
        </p:spPr>
      </p:pic>
      <p:sp>
        <p:nvSpPr>
          <p:cNvPr id="153" name="Google Shape;153;p10"/>
          <p:cNvSpPr txBox="1"/>
          <p:nvPr/>
        </p:nvSpPr>
        <p:spPr>
          <a:xfrm>
            <a:off x="4580850" y="1838031"/>
            <a:ext cx="3363600" cy="980145"/>
          </a:xfrm>
          <a:prstGeom prst="rect">
            <a:avLst/>
          </a:prstGeom>
          <a:noFill/>
          <a:ln>
            <a:noFill/>
          </a:ln>
        </p:spPr>
        <p:txBody>
          <a:bodyPr spcFirstLastPara="1" wrap="square" lIns="91425" tIns="91425" rIns="91425" bIns="91425" anchor="t" anchorCtr="0">
            <a:noAutofit/>
          </a:bodyPr>
          <a:lstStyle/>
          <a:p>
            <a:pPr marL="114300" marR="0" lvl="0" indent="0" algn="ctr" rtl="0">
              <a:lnSpc>
                <a:spcPct val="100000"/>
              </a:lnSpc>
              <a:spcBef>
                <a:spcPts val="0"/>
              </a:spcBef>
              <a:spcAft>
                <a:spcPts val="0"/>
              </a:spcAft>
              <a:buClr>
                <a:srgbClr val="000000"/>
              </a:buClr>
              <a:buSzPts val="2800"/>
              <a:buFont typeface="Arial"/>
              <a:buNone/>
            </a:pPr>
            <a:r>
              <a:rPr lang="en-GB" sz="2800" b="0" i="0" u="none" strike="noStrike" cap="none" dirty="0">
                <a:solidFill>
                  <a:srgbClr val="434343"/>
                </a:solidFill>
                <a:latin typeface="Helvetica Neue"/>
                <a:ea typeface="Helvetica Neue"/>
                <a:cs typeface="Helvetica Neue"/>
                <a:sym typeface="Helvetica Neue"/>
              </a:rPr>
              <a:t>What opportunities for oracy are there in your classroom?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434343"/>
              </a:solidFill>
              <a:latin typeface="Helvetica Neue"/>
              <a:ea typeface="Helvetica Neue"/>
              <a:cs typeface="Helvetica Neue"/>
              <a:sym typeface="Helvetica Neue"/>
            </a:endParaRPr>
          </a:p>
        </p:txBody>
      </p:sp>
      <p:sp>
        <p:nvSpPr>
          <p:cNvPr id="154" name="Google Shape;154;p10"/>
          <p:cNvSpPr txBox="1"/>
          <p:nvPr/>
        </p:nvSpPr>
        <p:spPr>
          <a:xfrm>
            <a:off x="2284095" y="2421672"/>
            <a:ext cx="45834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 name="Picture 4" descr="A group of girls sitting at a table&#10;&#10;AI-generated content may be incorrect.">
            <a:extLst>
              <a:ext uri="{FF2B5EF4-FFF2-40B4-BE49-F238E27FC236}">
                <a16:creationId xmlns:a16="http://schemas.microsoft.com/office/drawing/2014/main" id="{D2E99A25-7C3D-087D-C72A-D0AF3A97B0A9}"/>
              </a:ext>
            </a:extLst>
          </p:cNvPr>
          <p:cNvPicPr>
            <a:picLocks noChangeAspect="1"/>
          </p:cNvPicPr>
          <p:nvPr/>
        </p:nvPicPr>
        <p:blipFill>
          <a:blip r:embed="rId4"/>
          <a:srcRect l="31606" t="4957" r="6291" b="10618"/>
          <a:stretch/>
        </p:blipFill>
        <p:spPr>
          <a:xfrm>
            <a:off x="1032165" y="1323212"/>
            <a:ext cx="3102112" cy="2812473"/>
          </a:xfrm>
          <a:prstGeom prst="ellipse">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1"/>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1"/>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Exploratory vs presentational talk</a:t>
            </a:r>
            <a:endParaRPr sz="2400" b="1" i="0" u="none" strike="noStrike" cap="none">
              <a:solidFill>
                <a:schemeClr val="accent1"/>
              </a:solidFill>
              <a:latin typeface="Helvetica Neue"/>
              <a:ea typeface="Helvetica Neue"/>
              <a:cs typeface="Helvetica Neue"/>
              <a:sym typeface="Helvetica Neue"/>
            </a:endParaRPr>
          </a:p>
        </p:txBody>
      </p:sp>
      <p:sp>
        <p:nvSpPr>
          <p:cNvPr id="162" name="Google Shape;162;p11"/>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163" name="Google Shape;163;p11"/>
          <p:cNvPicPr preferRelativeResize="0"/>
          <p:nvPr/>
        </p:nvPicPr>
        <p:blipFill rotWithShape="1">
          <a:blip r:embed="rId3">
            <a:alphaModFix/>
          </a:blip>
          <a:srcRect/>
          <a:stretch/>
        </p:blipFill>
        <p:spPr>
          <a:xfrm>
            <a:off x="8217850" y="4251275"/>
            <a:ext cx="850775" cy="850775"/>
          </a:xfrm>
          <a:prstGeom prst="rect">
            <a:avLst/>
          </a:prstGeom>
          <a:noFill/>
          <a:ln>
            <a:noFill/>
          </a:ln>
        </p:spPr>
      </p:pic>
      <p:sp>
        <p:nvSpPr>
          <p:cNvPr id="164" name="Google Shape;164;p11"/>
          <p:cNvSpPr/>
          <p:nvPr/>
        </p:nvSpPr>
        <p:spPr>
          <a:xfrm rot="5400000">
            <a:off x="726752" y="584701"/>
            <a:ext cx="3279600" cy="4064700"/>
          </a:xfrm>
          <a:prstGeom prst="roundRect">
            <a:avLst>
              <a:gd name="adj" fmla="val 13849"/>
            </a:avLst>
          </a:prstGeom>
          <a:noFill/>
          <a:ln w="28575" cap="flat" cmpd="sng">
            <a:solidFill>
              <a:schemeClr val="accent4"/>
            </a:solidFill>
            <a:prstDash val="solid"/>
            <a:miter lim="800000"/>
            <a:headEnd type="none" w="sm" len="sm"/>
            <a:tailEnd type="none" w="sm" len="sm"/>
          </a:ln>
          <a:effectLst>
            <a:outerShdw blurRad="57150" dist="19050" dir="3540000" algn="bl" rotWithShape="0">
              <a:srgbClr val="000000">
                <a:alpha val="1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5" name="Google Shape;165;p11"/>
          <p:cNvSpPr txBox="1"/>
          <p:nvPr/>
        </p:nvSpPr>
        <p:spPr>
          <a:xfrm>
            <a:off x="447339" y="1249032"/>
            <a:ext cx="3838500" cy="2947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GB" sz="1700" b="1" i="0" u="none" strike="noStrike" cap="none">
                <a:solidFill>
                  <a:srgbClr val="434343"/>
                </a:solidFill>
                <a:latin typeface="Helvetica Neue"/>
                <a:ea typeface="Helvetica Neue"/>
                <a:cs typeface="Helvetica Neue"/>
                <a:sym typeface="Helvetica Neue"/>
              </a:rPr>
              <a:t>Exploratory talk</a:t>
            </a:r>
            <a:endParaRPr sz="1100" b="0"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434343"/>
                </a:solidFill>
                <a:latin typeface="Helvetica Neue"/>
                <a:ea typeface="Helvetica Neue"/>
                <a:cs typeface="Helvetica Neue"/>
                <a:sym typeface="Helvetica Neue"/>
              </a:rPr>
              <a:t>‘exploratory talk which is typical of the early stages of approaching new ideas […]Exploratory talk is hesitant and incomplete because it enables the speaker to try out ideas, to hear how they sound, to see what others make of them, to arrange information and ideas into different patterns.’</a:t>
            </a:r>
            <a:endParaRPr sz="1100" b="0"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p:txBody>
      </p:sp>
      <p:sp>
        <p:nvSpPr>
          <p:cNvPr id="166" name="Google Shape;166;p11"/>
          <p:cNvSpPr txBox="1"/>
          <p:nvPr/>
        </p:nvSpPr>
        <p:spPr>
          <a:xfrm>
            <a:off x="4949574" y="1249037"/>
            <a:ext cx="3838500" cy="3901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GB" sz="1700" b="1" i="0" u="none" strike="noStrike" cap="none">
                <a:solidFill>
                  <a:srgbClr val="434343"/>
                </a:solidFill>
                <a:latin typeface="Helvetica Neue"/>
                <a:ea typeface="Helvetica Neue"/>
                <a:cs typeface="Helvetica Neue"/>
                <a:sym typeface="Helvetica Neue"/>
              </a:rPr>
              <a:t>Presentational talk</a:t>
            </a:r>
            <a:endParaRPr sz="1100" b="0"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434343"/>
                </a:solidFill>
                <a:latin typeface="Helvetica Neue"/>
                <a:ea typeface="Helvetica Neue"/>
                <a:cs typeface="Helvetica Neue"/>
                <a:sym typeface="Helvetica Neue"/>
              </a:rPr>
              <a:t>‘The difference between the two functions of talk is that in presentational talk the speaker’s attention is primarily focused on adjusting the language, content and manner to the needs of an audience, and in exploratory talk the speaker is more concerned with sorting out his or her own thoughts.’</a:t>
            </a:r>
            <a:endParaRPr sz="1100" b="0"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700"/>
              <a:buFont typeface="Arial"/>
              <a:buNone/>
            </a:pPr>
            <a:endParaRPr sz="1100" b="0"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p:txBody>
      </p:sp>
      <p:sp>
        <p:nvSpPr>
          <p:cNvPr id="167" name="Google Shape;167;p11"/>
          <p:cNvSpPr/>
          <p:nvPr/>
        </p:nvSpPr>
        <p:spPr>
          <a:xfrm rot="5400000">
            <a:off x="5124677" y="572888"/>
            <a:ext cx="3279600" cy="4064700"/>
          </a:xfrm>
          <a:prstGeom prst="roundRect">
            <a:avLst>
              <a:gd name="adj" fmla="val 13849"/>
            </a:avLst>
          </a:prstGeom>
          <a:noFill/>
          <a:ln w="28575" cap="flat" cmpd="sng">
            <a:solidFill>
              <a:schemeClr val="accent4"/>
            </a:solidFill>
            <a:prstDash val="solid"/>
            <a:miter lim="800000"/>
            <a:headEnd type="none" w="sm" len="sm"/>
            <a:tailEnd type="none" w="sm" len="sm"/>
          </a:ln>
          <a:effectLst>
            <a:outerShdw blurRad="57150" dist="19050" dir="3540000" algn="bl" rotWithShape="0">
              <a:srgbClr val="000000">
                <a:alpha val="1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 name="Google Shape;168;p11"/>
          <p:cNvSpPr txBox="1"/>
          <p:nvPr/>
        </p:nvSpPr>
        <p:spPr>
          <a:xfrm>
            <a:off x="334277" y="4309032"/>
            <a:ext cx="6795000" cy="792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000000"/>
                </a:solidFill>
                <a:latin typeface="Helvetica Neue"/>
                <a:ea typeface="Helvetica Neue"/>
                <a:cs typeface="Helvetica Neue"/>
                <a:sym typeface="Helvetica Neue"/>
              </a:rPr>
              <a:t>*Barnes, 1992</a:t>
            </a:r>
            <a:endParaRPr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2"/>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2"/>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Exploratory vs presentational talk</a:t>
            </a:r>
            <a:endParaRPr sz="2400" b="1" i="0" u="none" strike="noStrike" cap="none">
              <a:solidFill>
                <a:schemeClr val="accent1"/>
              </a:solidFill>
              <a:latin typeface="Helvetica Neue"/>
              <a:ea typeface="Helvetica Neue"/>
              <a:cs typeface="Helvetica Neue"/>
              <a:sym typeface="Helvetica Neue"/>
            </a:endParaRPr>
          </a:p>
        </p:txBody>
      </p:sp>
      <p:sp>
        <p:nvSpPr>
          <p:cNvPr id="175" name="Google Shape;175;p12"/>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176" name="Google Shape;176;p12"/>
          <p:cNvPicPr preferRelativeResize="0"/>
          <p:nvPr/>
        </p:nvPicPr>
        <p:blipFill rotWithShape="1">
          <a:blip r:embed="rId3">
            <a:alphaModFix/>
          </a:blip>
          <a:srcRect/>
          <a:stretch/>
        </p:blipFill>
        <p:spPr>
          <a:xfrm>
            <a:off x="8217850" y="4251275"/>
            <a:ext cx="850775" cy="850775"/>
          </a:xfrm>
          <a:prstGeom prst="rect">
            <a:avLst/>
          </a:prstGeom>
          <a:noFill/>
          <a:ln>
            <a:noFill/>
          </a:ln>
        </p:spPr>
      </p:pic>
      <p:pic>
        <p:nvPicPr>
          <p:cNvPr id="177" name="Google Shape;177;p12"/>
          <p:cNvPicPr preferRelativeResize="0"/>
          <p:nvPr/>
        </p:nvPicPr>
        <p:blipFill rotWithShape="1">
          <a:blip r:embed="rId4">
            <a:alphaModFix/>
          </a:blip>
          <a:srcRect t="68652"/>
          <a:stretch/>
        </p:blipFill>
        <p:spPr>
          <a:xfrm>
            <a:off x="446324" y="3235035"/>
            <a:ext cx="8196913" cy="970891"/>
          </a:xfrm>
          <a:prstGeom prst="rect">
            <a:avLst/>
          </a:prstGeom>
          <a:noFill/>
          <a:ln>
            <a:noFill/>
          </a:ln>
        </p:spPr>
      </p:pic>
      <p:pic>
        <p:nvPicPr>
          <p:cNvPr id="2" name="Picture 1">
            <a:extLst>
              <a:ext uri="{FF2B5EF4-FFF2-40B4-BE49-F238E27FC236}">
                <a16:creationId xmlns:a16="http://schemas.microsoft.com/office/drawing/2014/main" id="{592EC4D9-D9FA-3DBF-910E-DEE228E43478}"/>
              </a:ext>
            </a:extLst>
          </p:cNvPr>
          <p:cNvPicPr>
            <a:picLocks noChangeAspect="1"/>
          </p:cNvPicPr>
          <p:nvPr/>
        </p:nvPicPr>
        <p:blipFill>
          <a:blip r:embed="rId5"/>
          <a:stretch>
            <a:fillRect/>
          </a:stretch>
        </p:blipFill>
        <p:spPr>
          <a:xfrm>
            <a:off x="346300" y="1273999"/>
            <a:ext cx="1980803" cy="1850201"/>
          </a:xfrm>
          <a:prstGeom prst="rect">
            <a:avLst/>
          </a:prstGeom>
        </p:spPr>
      </p:pic>
      <p:pic>
        <p:nvPicPr>
          <p:cNvPr id="4" name="Picture 3" descr="A person in a suit pointing at a screen&#10;&#10;AI-generated content may be incorrect.">
            <a:extLst>
              <a:ext uri="{FF2B5EF4-FFF2-40B4-BE49-F238E27FC236}">
                <a16:creationId xmlns:a16="http://schemas.microsoft.com/office/drawing/2014/main" id="{8D8F9E08-376D-C5EA-FDFF-3024AEA1D15A}"/>
              </a:ext>
            </a:extLst>
          </p:cNvPr>
          <p:cNvPicPr>
            <a:picLocks noChangeAspect="1"/>
          </p:cNvPicPr>
          <p:nvPr/>
        </p:nvPicPr>
        <p:blipFill>
          <a:blip r:embed="rId6"/>
          <a:srcRect l="2185" t="18650" r="15394" b="25849"/>
          <a:stretch/>
        </p:blipFill>
        <p:spPr>
          <a:xfrm>
            <a:off x="6709739" y="1370237"/>
            <a:ext cx="1987937" cy="1864798"/>
          </a:xfrm>
          <a:prstGeom prst="ellipse">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3"/>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13"/>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The Oracy Framework</a:t>
            </a:r>
            <a:endParaRPr sz="2400" b="1" i="0" u="none" strike="noStrike" cap="none">
              <a:solidFill>
                <a:schemeClr val="accent1"/>
              </a:solidFill>
              <a:latin typeface="Helvetica Neue"/>
              <a:ea typeface="Helvetica Neue"/>
              <a:cs typeface="Helvetica Neue"/>
              <a:sym typeface="Helvetica Neue"/>
            </a:endParaRPr>
          </a:p>
        </p:txBody>
      </p:sp>
      <p:sp>
        <p:nvSpPr>
          <p:cNvPr id="184" name="Google Shape;184;p13"/>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185" name="Google Shape;185;p13"/>
          <p:cNvPicPr preferRelativeResize="0"/>
          <p:nvPr/>
        </p:nvPicPr>
        <p:blipFill rotWithShape="1">
          <a:blip r:embed="rId3">
            <a:alphaModFix/>
          </a:blip>
          <a:srcRect/>
          <a:stretch/>
        </p:blipFill>
        <p:spPr>
          <a:xfrm>
            <a:off x="8217850" y="4251275"/>
            <a:ext cx="850775" cy="850775"/>
          </a:xfrm>
          <a:prstGeom prst="rect">
            <a:avLst/>
          </a:prstGeom>
          <a:noFill/>
          <a:ln>
            <a:noFill/>
          </a:ln>
        </p:spPr>
      </p:pic>
      <p:sp>
        <p:nvSpPr>
          <p:cNvPr id="186" name="Google Shape;186;p13"/>
          <p:cNvSpPr/>
          <p:nvPr/>
        </p:nvSpPr>
        <p:spPr>
          <a:xfrm>
            <a:off x="1197488" y="2015070"/>
            <a:ext cx="1732200" cy="432900"/>
          </a:xfrm>
          <a:prstGeom prst="roundRect">
            <a:avLst>
              <a:gd name="adj" fmla="val 50000"/>
            </a:avLst>
          </a:prstGeom>
          <a:solidFill>
            <a:srgbClr val="9E1A54">
              <a:alpha val="4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7" name="Google Shape;187;p13"/>
          <p:cNvSpPr/>
          <p:nvPr/>
        </p:nvSpPr>
        <p:spPr>
          <a:xfrm>
            <a:off x="1132425" y="1266739"/>
            <a:ext cx="1797000" cy="432900"/>
          </a:xfrm>
          <a:prstGeom prst="roundRect">
            <a:avLst>
              <a:gd name="adj" fmla="val 50000"/>
            </a:avLst>
          </a:prstGeom>
          <a:solidFill>
            <a:srgbClr val="F8CF01">
              <a:alpha val="5411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188" name="Google Shape;188;p13"/>
          <p:cNvPicPr preferRelativeResize="0"/>
          <p:nvPr/>
        </p:nvPicPr>
        <p:blipFill rotWithShape="1">
          <a:blip r:embed="rId4">
            <a:alphaModFix/>
          </a:blip>
          <a:srcRect/>
          <a:stretch/>
        </p:blipFill>
        <p:spPr>
          <a:xfrm>
            <a:off x="787499" y="1117721"/>
            <a:ext cx="725194" cy="730931"/>
          </a:xfrm>
          <a:prstGeom prst="rect">
            <a:avLst/>
          </a:prstGeom>
          <a:noFill/>
          <a:ln>
            <a:noFill/>
          </a:ln>
        </p:spPr>
      </p:pic>
      <p:pic>
        <p:nvPicPr>
          <p:cNvPr id="189" name="Google Shape;189;p13"/>
          <p:cNvPicPr preferRelativeResize="0"/>
          <p:nvPr/>
        </p:nvPicPr>
        <p:blipFill rotWithShape="1">
          <a:blip r:embed="rId5">
            <a:alphaModFix/>
          </a:blip>
          <a:srcRect/>
          <a:stretch/>
        </p:blipFill>
        <p:spPr>
          <a:xfrm>
            <a:off x="787499" y="1896833"/>
            <a:ext cx="725194" cy="725194"/>
          </a:xfrm>
          <a:prstGeom prst="rect">
            <a:avLst/>
          </a:prstGeom>
          <a:noFill/>
          <a:ln>
            <a:noFill/>
          </a:ln>
        </p:spPr>
      </p:pic>
      <p:sp>
        <p:nvSpPr>
          <p:cNvPr id="190" name="Google Shape;190;p13"/>
          <p:cNvSpPr txBox="1"/>
          <p:nvPr/>
        </p:nvSpPr>
        <p:spPr>
          <a:xfrm>
            <a:off x="1602206" y="1318994"/>
            <a:ext cx="1398300" cy="2712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1" i="0" u="none" strike="noStrike" cap="none">
                <a:solidFill>
                  <a:srgbClr val="595959"/>
                </a:solidFill>
                <a:latin typeface="Helvetica Neue"/>
                <a:ea typeface="Helvetica Neue"/>
                <a:cs typeface="Helvetica Neue"/>
                <a:sym typeface="Helvetica Neue"/>
              </a:rPr>
              <a:t>Cognitive</a:t>
            </a:r>
            <a:endParaRPr sz="1100" b="1" i="0" u="none" strike="noStrike" cap="none">
              <a:solidFill>
                <a:srgbClr val="000000"/>
              </a:solidFill>
              <a:latin typeface="Helvetica Neue"/>
              <a:ea typeface="Helvetica Neue"/>
              <a:cs typeface="Helvetica Neue"/>
              <a:sym typeface="Helvetica Neue"/>
            </a:endParaRPr>
          </a:p>
        </p:txBody>
      </p:sp>
      <p:sp>
        <p:nvSpPr>
          <p:cNvPr id="191" name="Google Shape;191;p13"/>
          <p:cNvSpPr txBox="1"/>
          <p:nvPr/>
        </p:nvSpPr>
        <p:spPr>
          <a:xfrm>
            <a:off x="2929607" y="1343635"/>
            <a:ext cx="5488800" cy="487200"/>
          </a:xfrm>
          <a:prstGeom prst="rect">
            <a:avLst/>
          </a:prstGeom>
          <a:noFill/>
          <a:ln>
            <a:noFill/>
          </a:ln>
        </p:spPr>
        <p:txBody>
          <a:bodyPr spcFirstLastPara="1" wrap="square" lIns="54275" tIns="54275" rIns="54275" bIns="5427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1400" b="0" i="0" u="none" strike="noStrike" cap="none">
                <a:solidFill>
                  <a:srgbClr val="595959"/>
                </a:solidFill>
                <a:latin typeface="Helvetica Neue"/>
                <a:ea typeface="Helvetica Neue"/>
                <a:cs typeface="Helvetica Neue"/>
                <a:sym typeface="Helvetica Neue"/>
              </a:rPr>
              <a:t>The deliberate application of thought to what you’re saying</a:t>
            </a:r>
            <a:endParaRPr sz="1400" b="0" i="0" u="none" strike="noStrike" cap="none">
              <a:solidFill>
                <a:srgbClr val="000000"/>
              </a:solidFill>
              <a:latin typeface="Helvetica Neue"/>
              <a:ea typeface="Helvetica Neue"/>
              <a:cs typeface="Helvetica Neue"/>
              <a:sym typeface="Helvetica Neue"/>
            </a:endParaRPr>
          </a:p>
        </p:txBody>
      </p:sp>
      <p:sp>
        <p:nvSpPr>
          <p:cNvPr id="192" name="Google Shape;192;p13"/>
          <p:cNvSpPr txBox="1"/>
          <p:nvPr/>
        </p:nvSpPr>
        <p:spPr>
          <a:xfrm>
            <a:off x="1602211" y="2085402"/>
            <a:ext cx="1398300" cy="536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1" i="0" u="none" strike="noStrike" cap="none">
                <a:solidFill>
                  <a:srgbClr val="595959"/>
                </a:solidFill>
                <a:latin typeface="Helvetica Neue"/>
                <a:ea typeface="Helvetica Neue"/>
                <a:cs typeface="Helvetica Neue"/>
                <a:sym typeface="Helvetica Neue"/>
              </a:rPr>
              <a:t>Linguistic</a:t>
            </a:r>
            <a:endParaRPr sz="1100" b="1" i="0" u="none" strike="noStrike" cap="none">
              <a:solidFill>
                <a:srgbClr val="000000"/>
              </a:solidFill>
              <a:latin typeface="Helvetica Neue"/>
              <a:ea typeface="Helvetica Neue"/>
              <a:cs typeface="Helvetica Neue"/>
              <a:sym typeface="Helvetica Neue"/>
            </a:endParaRPr>
          </a:p>
        </p:txBody>
      </p:sp>
      <p:sp>
        <p:nvSpPr>
          <p:cNvPr id="193" name="Google Shape;193;p13"/>
          <p:cNvSpPr txBox="1"/>
          <p:nvPr/>
        </p:nvSpPr>
        <p:spPr>
          <a:xfrm>
            <a:off x="2929607" y="2110036"/>
            <a:ext cx="5488800" cy="487200"/>
          </a:xfrm>
          <a:prstGeom prst="rect">
            <a:avLst/>
          </a:prstGeom>
          <a:noFill/>
          <a:ln>
            <a:noFill/>
          </a:ln>
        </p:spPr>
        <p:txBody>
          <a:bodyPr spcFirstLastPara="1" wrap="square" lIns="54275" tIns="54275" rIns="54275" bIns="5427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1400" b="0" i="0" u="none" strike="noStrike" cap="none">
                <a:solidFill>
                  <a:srgbClr val="595959"/>
                </a:solidFill>
                <a:latin typeface="Helvetica Neue"/>
                <a:ea typeface="Helvetica Neue"/>
                <a:cs typeface="Helvetica Neue"/>
                <a:sym typeface="Helvetica Neue"/>
              </a:rPr>
              <a:t>Knowing which words and phrases to use, and using them</a:t>
            </a:r>
            <a:endParaRPr sz="1400" b="0" i="0" u="none" strike="noStrike" cap="none">
              <a:solidFill>
                <a:srgbClr val="000000"/>
              </a:solidFill>
              <a:latin typeface="Helvetica Neue"/>
              <a:ea typeface="Helvetica Neue"/>
              <a:cs typeface="Helvetica Neue"/>
              <a:sym typeface="Helvetica Neue"/>
            </a:endParaRPr>
          </a:p>
        </p:txBody>
      </p:sp>
      <p:sp>
        <p:nvSpPr>
          <p:cNvPr id="194" name="Google Shape;194;p13"/>
          <p:cNvSpPr txBox="1"/>
          <p:nvPr/>
        </p:nvSpPr>
        <p:spPr>
          <a:xfrm>
            <a:off x="3000575" y="2876446"/>
            <a:ext cx="5488800" cy="487200"/>
          </a:xfrm>
          <a:prstGeom prst="rect">
            <a:avLst/>
          </a:prstGeom>
          <a:noFill/>
          <a:ln>
            <a:noFill/>
          </a:ln>
        </p:spPr>
        <p:txBody>
          <a:bodyPr spcFirstLastPara="1" wrap="square" lIns="54275" tIns="54275" rIns="54275" bIns="5427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1400" b="0" i="0" u="none" strike="noStrike" cap="none">
                <a:solidFill>
                  <a:srgbClr val="595959"/>
                </a:solidFill>
                <a:latin typeface="Helvetica Neue"/>
                <a:ea typeface="Helvetica Neue"/>
                <a:cs typeface="Helvetica Neue"/>
                <a:sym typeface="Helvetica Neue"/>
              </a:rPr>
              <a:t>Making yourself heard, using your voice and body as an instrument</a:t>
            </a:r>
            <a:endParaRPr sz="1400" b="0" i="0" u="none" strike="noStrike" cap="none">
              <a:solidFill>
                <a:srgbClr val="000000"/>
              </a:solidFill>
              <a:latin typeface="Helvetica Neue"/>
              <a:ea typeface="Helvetica Neue"/>
              <a:cs typeface="Helvetica Neue"/>
              <a:sym typeface="Helvetica Neue"/>
            </a:endParaRPr>
          </a:p>
        </p:txBody>
      </p:sp>
      <p:sp>
        <p:nvSpPr>
          <p:cNvPr id="195" name="Google Shape;195;p13"/>
          <p:cNvSpPr txBox="1"/>
          <p:nvPr/>
        </p:nvSpPr>
        <p:spPr>
          <a:xfrm>
            <a:off x="3053338" y="3642857"/>
            <a:ext cx="5488800" cy="487200"/>
          </a:xfrm>
          <a:prstGeom prst="rect">
            <a:avLst/>
          </a:prstGeom>
          <a:noFill/>
          <a:ln>
            <a:noFill/>
          </a:ln>
        </p:spPr>
        <p:txBody>
          <a:bodyPr spcFirstLastPara="1" wrap="square" lIns="54275" tIns="54275" rIns="54275" bIns="5427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1400" b="0" i="0" u="none" strike="noStrike" cap="none">
                <a:solidFill>
                  <a:srgbClr val="595959"/>
                </a:solidFill>
                <a:latin typeface="Helvetica Neue"/>
                <a:ea typeface="Helvetica Neue"/>
                <a:cs typeface="Helvetica Neue"/>
                <a:sym typeface="Helvetica Neue"/>
              </a:rPr>
              <a:t>Engaging with the people around you; knowing you have the right to speak</a:t>
            </a:r>
            <a:endParaRPr sz="1400" b="0" i="0" u="none" strike="noStrike" cap="none">
              <a:solidFill>
                <a:srgbClr val="000000"/>
              </a:solidFill>
              <a:latin typeface="Helvetica Neue"/>
              <a:ea typeface="Helvetica Neue"/>
              <a:cs typeface="Helvetica Neue"/>
              <a:sym typeface="Helvetica Neue"/>
            </a:endParaRPr>
          </a:p>
        </p:txBody>
      </p:sp>
      <p:sp>
        <p:nvSpPr>
          <p:cNvPr id="196" name="Google Shape;196;p13"/>
          <p:cNvSpPr/>
          <p:nvPr/>
        </p:nvSpPr>
        <p:spPr>
          <a:xfrm>
            <a:off x="1197488" y="2819220"/>
            <a:ext cx="1732200" cy="432900"/>
          </a:xfrm>
          <a:prstGeom prst="roundRect">
            <a:avLst>
              <a:gd name="adj" fmla="val 50000"/>
            </a:avLst>
          </a:prstGeom>
          <a:solidFill>
            <a:srgbClr val="FF9300">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7" name="Google Shape;197;p13"/>
          <p:cNvSpPr txBox="1"/>
          <p:nvPr/>
        </p:nvSpPr>
        <p:spPr>
          <a:xfrm>
            <a:off x="1602211" y="2889552"/>
            <a:ext cx="1398300" cy="536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1" i="0" u="none" strike="noStrike" cap="none">
                <a:solidFill>
                  <a:srgbClr val="595959"/>
                </a:solidFill>
                <a:latin typeface="Helvetica Neue"/>
                <a:ea typeface="Helvetica Neue"/>
                <a:cs typeface="Helvetica Neue"/>
                <a:sym typeface="Helvetica Neue"/>
              </a:rPr>
              <a:t>Physical</a:t>
            </a:r>
            <a:endParaRPr sz="1100" b="1" i="0" u="none" strike="noStrike" cap="none">
              <a:solidFill>
                <a:srgbClr val="000000"/>
              </a:solidFill>
              <a:latin typeface="Helvetica Neue"/>
              <a:ea typeface="Helvetica Neue"/>
              <a:cs typeface="Helvetica Neue"/>
              <a:sym typeface="Helvetica Neue"/>
            </a:endParaRPr>
          </a:p>
        </p:txBody>
      </p:sp>
      <p:pic>
        <p:nvPicPr>
          <p:cNvPr id="198" name="Google Shape;198;p13"/>
          <p:cNvPicPr preferRelativeResize="0"/>
          <p:nvPr/>
        </p:nvPicPr>
        <p:blipFill rotWithShape="1">
          <a:blip r:embed="rId6">
            <a:alphaModFix/>
          </a:blip>
          <a:srcRect/>
          <a:stretch/>
        </p:blipFill>
        <p:spPr>
          <a:xfrm>
            <a:off x="787499" y="2687144"/>
            <a:ext cx="725194" cy="725194"/>
          </a:xfrm>
          <a:prstGeom prst="rect">
            <a:avLst/>
          </a:prstGeom>
          <a:noFill/>
          <a:ln>
            <a:noFill/>
          </a:ln>
        </p:spPr>
      </p:pic>
      <p:sp>
        <p:nvSpPr>
          <p:cNvPr id="199" name="Google Shape;199;p13"/>
          <p:cNvSpPr/>
          <p:nvPr/>
        </p:nvSpPr>
        <p:spPr>
          <a:xfrm>
            <a:off x="1161975" y="3590033"/>
            <a:ext cx="1732200" cy="536700"/>
          </a:xfrm>
          <a:prstGeom prst="roundRect">
            <a:avLst>
              <a:gd name="adj" fmla="val 50000"/>
            </a:avLst>
          </a:prstGeom>
          <a:solidFill>
            <a:srgbClr val="47D1AF">
              <a:alpha val="4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0" name="Google Shape;200;p13"/>
          <p:cNvSpPr txBox="1"/>
          <p:nvPr/>
        </p:nvSpPr>
        <p:spPr>
          <a:xfrm>
            <a:off x="1602202" y="3623371"/>
            <a:ext cx="1398300" cy="536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1" i="0" u="none" strike="noStrike" cap="none">
                <a:solidFill>
                  <a:srgbClr val="595959"/>
                </a:solidFill>
                <a:latin typeface="Helvetica Neue"/>
                <a:ea typeface="Helvetica Neue"/>
                <a:cs typeface="Helvetica Neue"/>
                <a:sym typeface="Helvetica Neue"/>
              </a:rPr>
              <a:t>Social &amp; Emotional</a:t>
            </a:r>
            <a:endParaRPr sz="1100" b="1" i="0" u="none" strike="noStrike" cap="none">
              <a:solidFill>
                <a:srgbClr val="000000"/>
              </a:solidFill>
              <a:latin typeface="Helvetica Neue"/>
              <a:ea typeface="Helvetica Neue"/>
              <a:cs typeface="Helvetica Neue"/>
              <a:sym typeface="Helvetica Neue"/>
            </a:endParaRPr>
          </a:p>
        </p:txBody>
      </p:sp>
      <p:pic>
        <p:nvPicPr>
          <p:cNvPr id="201" name="Google Shape;201;p13"/>
          <p:cNvPicPr preferRelativeResize="0"/>
          <p:nvPr/>
        </p:nvPicPr>
        <p:blipFill rotWithShape="1">
          <a:blip r:embed="rId7">
            <a:alphaModFix/>
          </a:blip>
          <a:srcRect/>
          <a:stretch/>
        </p:blipFill>
        <p:spPr>
          <a:xfrm>
            <a:off x="787499" y="3477456"/>
            <a:ext cx="725194" cy="719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4"/>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14"/>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The Oracy Framework</a:t>
            </a:r>
            <a:endParaRPr sz="2400" b="1" i="0" u="none" strike="noStrike" cap="none">
              <a:solidFill>
                <a:schemeClr val="accent1"/>
              </a:solidFill>
              <a:latin typeface="Helvetica Neue"/>
              <a:ea typeface="Helvetica Neue"/>
              <a:cs typeface="Helvetica Neue"/>
              <a:sym typeface="Helvetica Neue"/>
            </a:endParaRPr>
          </a:p>
        </p:txBody>
      </p:sp>
      <p:sp>
        <p:nvSpPr>
          <p:cNvPr id="208" name="Google Shape;208;p14"/>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209" name="Google Shape;209;p14"/>
          <p:cNvPicPr preferRelativeResize="0"/>
          <p:nvPr/>
        </p:nvPicPr>
        <p:blipFill rotWithShape="1">
          <a:blip r:embed="rId3">
            <a:alphaModFix/>
          </a:blip>
          <a:srcRect/>
          <a:stretch/>
        </p:blipFill>
        <p:spPr>
          <a:xfrm>
            <a:off x="8709688" y="4694733"/>
            <a:ext cx="337332" cy="331133"/>
          </a:xfrm>
          <a:prstGeom prst="rect">
            <a:avLst/>
          </a:prstGeom>
          <a:noFill/>
          <a:ln>
            <a:noFill/>
          </a:ln>
        </p:spPr>
      </p:pic>
      <p:sp>
        <p:nvSpPr>
          <p:cNvPr id="210" name="Google Shape;210;p14"/>
          <p:cNvSpPr/>
          <p:nvPr/>
        </p:nvSpPr>
        <p:spPr>
          <a:xfrm>
            <a:off x="3325060" y="1274117"/>
            <a:ext cx="2743264" cy="529445"/>
          </a:xfrm>
          <a:prstGeom prst="roundRect">
            <a:avLst>
              <a:gd name="adj" fmla="val 16667"/>
            </a:avLst>
          </a:prstGeom>
          <a:solidFill>
            <a:schemeClr val="accent1"/>
          </a:solidFill>
          <a:ln w="25400" cap="flat" cmpd="sng">
            <a:solidFill>
              <a:srgbClr val="0349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Turn taking</a:t>
            </a:r>
            <a:endParaRPr/>
          </a:p>
        </p:txBody>
      </p:sp>
      <p:sp>
        <p:nvSpPr>
          <p:cNvPr id="211" name="Google Shape;211;p14"/>
          <p:cNvSpPr/>
          <p:nvPr/>
        </p:nvSpPr>
        <p:spPr>
          <a:xfrm>
            <a:off x="470992" y="1251924"/>
            <a:ext cx="2743264" cy="529445"/>
          </a:xfrm>
          <a:prstGeom prst="roundRect">
            <a:avLst>
              <a:gd name="adj" fmla="val 16667"/>
            </a:avLst>
          </a:prstGeom>
          <a:solidFill>
            <a:schemeClr val="accent1"/>
          </a:solidFill>
          <a:ln w="25400" cap="flat" cmpd="sng">
            <a:solidFill>
              <a:srgbClr val="0349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Building on the views of others</a:t>
            </a:r>
            <a:endParaRPr/>
          </a:p>
        </p:txBody>
      </p:sp>
      <p:sp>
        <p:nvSpPr>
          <p:cNvPr id="212" name="Google Shape;212;p14"/>
          <p:cNvSpPr/>
          <p:nvPr/>
        </p:nvSpPr>
        <p:spPr>
          <a:xfrm>
            <a:off x="470992" y="1898790"/>
            <a:ext cx="2743264" cy="529445"/>
          </a:xfrm>
          <a:prstGeom prst="roundRect">
            <a:avLst>
              <a:gd name="adj" fmla="val 16667"/>
            </a:avLst>
          </a:prstGeom>
          <a:solidFill>
            <a:schemeClr val="accent1"/>
          </a:solidFill>
          <a:ln w="25400" cap="flat" cmpd="sng">
            <a:solidFill>
              <a:srgbClr val="0349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Volume of speech</a:t>
            </a:r>
            <a:endParaRPr/>
          </a:p>
        </p:txBody>
      </p:sp>
      <p:sp>
        <p:nvSpPr>
          <p:cNvPr id="213" name="Google Shape;213;p14"/>
          <p:cNvSpPr/>
          <p:nvPr/>
        </p:nvSpPr>
        <p:spPr>
          <a:xfrm>
            <a:off x="470992" y="2552583"/>
            <a:ext cx="2743264" cy="529445"/>
          </a:xfrm>
          <a:prstGeom prst="roundRect">
            <a:avLst>
              <a:gd name="adj" fmla="val 16667"/>
            </a:avLst>
          </a:prstGeom>
          <a:solidFill>
            <a:schemeClr val="accent1"/>
          </a:solidFill>
          <a:ln w="25400" cap="flat" cmpd="sng">
            <a:solidFill>
              <a:srgbClr val="0349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Summarising</a:t>
            </a:r>
            <a:endParaRPr/>
          </a:p>
        </p:txBody>
      </p:sp>
      <p:sp>
        <p:nvSpPr>
          <p:cNvPr id="214" name="Google Shape;214;p14"/>
          <p:cNvSpPr/>
          <p:nvPr/>
        </p:nvSpPr>
        <p:spPr>
          <a:xfrm>
            <a:off x="470992" y="3200602"/>
            <a:ext cx="2743264" cy="529445"/>
          </a:xfrm>
          <a:prstGeom prst="roundRect">
            <a:avLst>
              <a:gd name="adj" fmla="val 16667"/>
            </a:avLst>
          </a:prstGeom>
          <a:solidFill>
            <a:schemeClr val="accent1"/>
          </a:solidFill>
          <a:ln w="25400" cap="flat" cmpd="sng">
            <a:solidFill>
              <a:srgbClr val="0349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Register (level of formality)</a:t>
            </a:r>
            <a:endParaRPr/>
          </a:p>
        </p:txBody>
      </p:sp>
      <p:sp>
        <p:nvSpPr>
          <p:cNvPr id="215" name="Google Shape;215;p14"/>
          <p:cNvSpPr/>
          <p:nvPr/>
        </p:nvSpPr>
        <p:spPr>
          <a:xfrm>
            <a:off x="470992" y="3835490"/>
            <a:ext cx="2743264" cy="529445"/>
          </a:xfrm>
          <a:prstGeom prst="roundRect">
            <a:avLst>
              <a:gd name="adj" fmla="val 16667"/>
            </a:avLst>
          </a:prstGeom>
          <a:solidFill>
            <a:schemeClr val="accent1"/>
          </a:solidFill>
          <a:ln w="25400" cap="flat" cmpd="sng">
            <a:solidFill>
              <a:srgbClr val="0349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Listening </a:t>
            </a:r>
            <a:endParaRPr/>
          </a:p>
        </p:txBody>
      </p:sp>
      <p:sp>
        <p:nvSpPr>
          <p:cNvPr id="216" name="Google Shape;216;p14"/>
          <p:cNvSpPr/>
          <p:nvPr/>
        </p:nvSpPr>
        <p:spPr>
          <a:xfrm>
            <a:off x="6679249" y="1181066"/>
            <a:ext cx="1797000" cy="432900"/>
          </a:xfrm>
          <a:prstGeom prst="roundRect">
            <a:avLst>
              <a:gd name="adj" fmla="val 50000"/>
            </a:avLst>
          </a:prstGeom>
          <a:solidFill>
            <a:srgbClr val="F8CF01">
              <a:alpha val="5411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17" name="Google Shape;217;p14"/>
          <p:cNvPicPr preferRelativeResize="0"/>
          <p:nvPr/>
        </p:nvPicPr>
        <p:blipFill rotWithShape="1">
          <a:blip r:embed="rId4">
            <a:alphaModFix/>
          </a:blip>
          <a:srcRect/>
          <a:stretch/>
        </p:blipFill>
        <p:spPr>
          <a:xfrm>
            <a:off x="6334323" y="1032048"/>
            <a:ext cx="725194" cy="730931"/>
          </a:xfrm>
          <a:prstGeom prst="rect">
            <a:avLst/>
          </a:prstGeom>
          <a:noFill/>
          <a:ln>
            <a:noFill/>
          </a:ln>
        </p:spPr>
      </p:pic>
      <p:sp>
        <p:nvSpPr>
          <p:cNvPr id="218" name="Google Shape;218;p14"/>
          <p:cNvSpPr txBox="1"/>
          <p:nvPr/>
        </p:nvSpPr>
        <p:spPr>
          <a:xfrm>
            <a:off x="7112391" y="1253965"/>
            <a:ext cx="1398300" cy="2712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1" i="0" u="none" strike="noStrike" cap="none">
                <a:solidFill>
                  <a:srgbClr val="595959"/>
                </a:solidFill>
                <a:latin typeface="Helvetica Neue"/>
                <a:ea typeface="Helvetica Neue"/>
                <a:cs typeface="Helvetica Neue"/>
                <a:sym typeface="Helvetica Neue"/>
              </a:rPr>
              <a:t>Cognitive</a:t>
            </a:r>
            <a:endParaRPr sz="1100" b="1" i="0" u="none" strike="noStrike" cap="none">
              <a:solidFill>
                <a:srgbClr val="000000"/>
              </a:solidFill>
              <a:latin typeface="Helvetica Neue"/>
              <a:ea typeface="Helvetica Neue"/>
              <a:cs typeface="Helvetica Neue"/>
              <a:sym typeface="Helvetica Neue"/>
            </a:endParaRPr>
          </a:p>
        </p:txBody>
      </p:sp>
      <p:sp>
        <p:nvSpPr>
          <p:cNvPr id="219" name="Google Shape;219;p14"/>
          <p:cNvSpPr/>
          <p:nvPr/>
        </p:nvSpPr>
        <p:spPr>
          <a:xfrm>
            <a:off x="6770011" y="2116454"/>
            <a:ext cx="1732200" cy="432900"/>
          </a:xfrm>
          <a:prstGeom prst="roundRect">
            <a:avLst>
              <a:gd name="adj" fmla="val 50000"/>
            </a:avLst>
          </a:prstGeom>
          <a:solidFill>
            <a:srgbClr val="9E1A54">
              <a:alpha val="4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20" name="Google Shape;220;p14"/>
          <p:cNvPicPr preferRelativeResize="0"/>
          <p:nvPr/>
        </p:nvPicPr>
        <p:blipFill rotWithShape="1">
          <a:blip r:embed="rId5">
            <a:alphaModFix/>
          </a:blip>
          <a:srcRect/>
          <a:stretch/>
        </p:blipFill>
        <p:spPr>
          <a:xfrm>
            <a:off x="6360022" y="1998217"/>
            <a:ext cx="725194" cy="725194"/>
          </a:xfrm>
          <a:prstGeom prst="rect">
            <a:avLst/>
          </a:prstGeom>
          <a:noFill/>
          <a:ln>
            <a:noFill/>
          </a:ln>
        </p:spPr>
      </p:pic>
      <p:sp>
        <p:nvSpPr>
          <p:cNvPr id="221" name="Google Shape;221;p14"/>
          <p:cNvSpPr txBox="1"/>
          <p:nvPr/>
        </p:nvSpPr>
        <p:spPr>
          <a:xfrm>
            <a:off x="7174734" y="2186786"/>
            <a:ext cx="1398300" cy="536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1" i="0" u="none" strike="noStrike" cap="none">
                <a:solidFill>
                  <a:srgbClr val="595959"/>
                </a:solidFill>
                <a:latin typeface="Helvetica Neue"/>
                <a:ea typeface="Helvetica Neue"/>
                <a:cs typeface="Helvetica Neue"/>
                <a:sym typeface="Helvetica Neue"/>
              </a:rPr>
              <a:t>Linguistic</a:t>
            </a:r>
            <a:endParaRPr sz="1100" b="1" i="0" u="none" strike="noStrike" cap="none">
              <a:solidFill>
                <a:srgbClr val="000000"/>
              </a:solidFill>
              <a:latin typeface="Helvetica Neue"/>
              <a:ea typeface="Helvetica Neue"/>
              <a:cs typeface="Helvetica Neue"/>
              <a:sym typeface="Helvetica Neue"/>
            </a:endParaRPr>
          </a:p>
        </p:txBody>
      </p:sp>
      <p:sp>
        <p:nvSpPr>
          <p:cNvPr id="222" name="Google Shape;222;p14"/>
          <p:cNvSpPr/>
          <p:nvPr/>
        </p:nvSpPr>
        <p:spPr>
          <a:xfrm>
            <a:off x="6770011" y="3098520"/>
            <a:ext cx="1732200" cy="432900"/>
          </a:xfrm>
          <a:prstGeom prst="roundRect">
            <a:avLst>
              <a:gd name="adj" fmla="val 50000"/>
            </a:avLst>
          </a:prstGeom>
          <a:solidFill>
            <a:srgbClr val="FF9300">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3" name="Google Shape;223;p14"/>
          <p:cNvSpPr txBox="1"/>
          <p:nvPr/>
        </p:nvSpPr>
        <p:spPr>
          <a:xfrm>
            <a:off x="7174734" y="3168852"/>
            <a:ext cx="1398300" cy="536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1" i="0" u="none" strike="noStrike" cap="none">
                <a:solidFill>
                  <a:srgbClr val="595959"/>
                </a:solidFill>
                <a:latin typeface="Helvetica Neue"/>
                <a:ea typeface="Helvetica Neue"/>
                <a:cs typeface="Helvetica Neue"/>
                <a:sym typeface="Helvetica Neue"/>
              </a:rPr>
              <a:t>Physical</a:t>
            </a:r>
            <a:endParaRPr sz="1100" b="1" i="0" u="none" strike="noStrike" cap="none">
              <a:solidFill>
                <a:srgbClr val="000000"/>
              </a:solidFill>
              <a:latin typeface="Helvetica Neue"/>
              <a:ea typeface="Helvetica Neue"/>
              <a:cs typeface="Helvetica Neue"/>
              <a:sym typeface="Helvetica Neue"/>
            </a:endParaRPr>
          </a:p>
        </p:txBody>
      </p:sp>
      <p:pic>
        <p:nvPicPr>
          <p:cNvPr id="224" name="Google Shape;224;p14"/>
          <p:cNvPicPr preferRelativeResize="0"/>
          <p:nvPr/>
        </p:nvPicPr>
        <p:blipFill rotWithShape="1">
          <a:blip r:embed="rId6">
            <a:alphaModFix/>
          </a:blip>
          <a:srcRect/>
          <a:stretch/>
        </p:blipFill>
        <p:spPr>
          <a:xfrm>
            <a:off x="6360022" y="2966444"/>
            <a:ext cx="725194" cy="725194"/>
          </a:xfrm>
          <a:prstGeom prst="rect">
            <a:avLst/>
          </a:prstGeom>
          <a:noFill/>
          <a:ln>
            <a:noFill/>
          </a:ln>
        </p:spPr>
      </p:pic>
      <p:sp>
        <p:nvSpPr>
          <p:cNvPr id="225" name="Google Shape;225;p14"/>
          <p:cNvSpPr/>
          <p:nvPr/>
        </p:nvSpPr>
        <p:spPr>
          <a:xfrm>
            <a:off x="6749373" y="4008436"/>
            <a:ext cx="1732200" cy="536700"/>
          </a:xfrm>
          <a:prstGeom prst="roundRect">
            <a:avLst>
              <a:gd name="adj" fmla="val 50000"/>
            </a:avLst>
          </a:prstGeom>
          <a:solidFill>
            <a:srgbClr val="47D1AF">
              <a:alpha val="4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 name="Google Shape;226;p14"/>
          <p:cNvSpPr txBox="1"/>
          <p:nvPr/>
        </p:nvSpPr>
        <p:spPr>
          <a:xfrm>
            <a:off x="7189600" y="4041774"/>
            <a:ext cx="1398300" cy="536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1" i="0" u="none" strike="noStrike" cap="none">
                <a:solidFill>
                  <a:srgbClr val="595959"/>
                </a:solidFill>
                <a:latin typeface="Helvetica Neue"/>
                <a:ea typeface="Helvetica Neue"/>
                <a:cs typeface="Helvetica Neue"/>
                <a:sym typeface="Helvetica Neue"/>
              </a:rPr>
              <a:t>Social &amp; Emotional</a:t>
            </a:r>
            <a:endParaRPr sz="1100" b="1" i="0" u="none" strike="noStrike" cap="none">
              <a:solidFill>
                <a:srgbClr val="000000"/>
              </a:solidFill>
              <a:latin typeface="Helvetica Neue"/>
              <a:ea typeface="Helvetica Neue"/>
              <a:cs typeface="Helvetica Neue"/>
              <a:sym typeface="Helvetica Neue"/>
            </a:endParaRPr>
          </a:p>
        </p:txBody>
      </p:sp>
      <p:pic>
        <p:nvPicPr>
          <p:cNvPr id="227" name="Google Shape;227;p14"/>
          <p:cNvPicPr preferRelativeResize="0"/>
          <p:nvPr/>
        </p:nvPicPr>
        <p:blipFill rotWithShape="1">
          <a:blip r:embed="rId7">
            <a:alphaModFix/>
          </a:blip>
          <a:srcRect/>
          <a:stretch/>
        </p:blipFill>
        <p:spPr>
          <a:xfrm>
            <a:off x="6374897" y="3895859"/>
            <a:ext cx="725194" cy="719525"/>
          </a:xfrm>
          <a:prstGeom prst="rect">
            <a:avLst/>
          </a:prstGeom>
          <a:noFill/>
          <a:ln>
            <a:noFill/>
          </a:ln>
        </p:spPr>
      </p:pic>
      <p:sp>
        <p:nvSpPr>
          <p:cNvPr id="228" name="Google Shape;228;p14"/>
          <p:cNvSpPr/>
          <p:nvPr/>
        </p:nvSpPr>
        <p:spPr>
          <a:xfrm>
            <a:off x="3325060" y="1915100"/>
            <a:ext cx="2743264" cy="529445"/>
          </a:xfrm>
          <a:prstGeom prst="roundRect">
            <a:avLst>
              <a:gd name="adj" fmla="val 16667"/>
            </a:avLst>
          </a:prstGeom>
          <a:solidFill>
            <a:schemeClr val="accent1"/>
          </a:solidFill>
          <a:ln w="25400" cap="flat" cmpd="sng">
            <a:solidFill>
              <a:srgbClr val="0349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Use of gestures</a:t>
            </a:r>
            <a:endParaRPr/>
          </a:p>
        </p:txBody>
      </p:sp>
      <p:sp>
        <p:nvSpPr>
          <p:cNvPr id="229" name="Google Shape;229;p14"/>
          <p:cNvSpPr/>
          <p:nvPr/>
        </p:nvSpPr>
        <p:spPr>
          <a:xfrm>
            <a:off x="3325060" y="2560615"/>
            <a:ext cx="2743264" cy="529445"/>
          </a:xfrm>
          <a:prstGeom prst="roundRect">
            <a:avLst>
              <a:gd name="adj" fmla="val 16667"/>
            </a:avLst>
          </a:prstGeom>
          <a:solidFill>
            <a:schemeClr val="accent1"/>
          </a:solidFill>
          <a:ln w="25400" cap="flat" cmpd="sng">
            <a:solidFill>
              <a:srgbClr val="0349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Giving reasons to support views</a:t>
            </a:r>
            <a:endParaRPr/>
          </a:p>
        </p:txBody>
      </p:sp>
      <p:sp>
        <p:nvSpPr>
          <p:cNvPr id="230" name="Google Shape;230;p14"/>
          <p:cNvSpPr/>
          <p:nvPr/>
        </p:nvSpPr>
        <p:spPr>
          <a:xfrm>
            <a:off x="3325060" y="3834999"/>
            <a:ext cx="2743264" cy="529445"/>
          </a:xfrm>
          <a:prstGeom prst="roundRect">
            <a:avLst>
              <a:gd name="adj" fmla="val 16667"/>
            </a:avLst>
          </a:prstGeom>
          <a:solidFill>
            <a:schemeClr val="accent1"/>
          </a:solidFill>
          <a:ln w="25400" cap="flat" cmpd="sng">
            <a:solidFill>
              <a:srgbClr val="0349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Vocabulary choice</a:t>
            </a:r>
            <a:endParaRPr/>
          </a:p>
        </p:txBody>
      </p:sp>
      <p:sp>
        <p:nvSpPr>
          <p:cNvPr id="231" name="Google Shape;231;p14"/>
          <p:cNvSpPr/>
          <p:nvPr/>
        </p:nvSpPr>
        <p:spPr>
          <a:xfrm>
            <a:off x="3325060" y="3206130"/>
            <a:ext cx="2743264" cy="529445"/>
          </a:xfrm>
          <a:prstGeom prst="roundRect">
            <a:avLst>
              <a:gd name="adj" fmla="val 16667"/>
            </a:avLst>
          </a:prstGeom>
          <a:solidFill>
            <a:schemeClr val="accent1"/>
          </a:solidFill>
          <a:ln w="25400" cap="flat" cmpd="sng">
            <a:solidFill>
              <a:srgbClr val="0349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Structure and organisation of talk</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6"/>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36"/>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The Oracy Framework</a:t>
            </a:r>
            <a:endParaRPr sz="2400" b="1" i="0" u="none" strike="noStrike" cap="none">
              <a:solidFill>
                <a:schemeClr val="accent1"/>
              </a:solidFill>
              <a:latin typeface="Helvetica Neue"/>
              <a:ea typeface="Helvetica Neue"/>
              <a:cs typeface="Helvetica Neue"/>
              <a:sym typeface="Helvetica Neue"/>
            </a:endParaRPr>
          </a:p>
        </p:txBody>
      </p:sp>
      <p:sp>
        <p:nvSpPr>
          <p:cNvPr id="238" name="Google Shape;238;p36"/>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239" name="Google Shape;239;p36"/>
          <p:cNvPicPr preferRelativeResize="0"/>
          <p:nvPr/>
        </p:nvPicPr>
        <p:blipFill rotWithShape="1">
          <a:blip r:embed="rId3">
            <a:alphaModFix/>
          </a:blip>
          <a:srcRect/>
          <a:stretch/>
        </p:blipFill>
        <p:spPr>
          <a:xfrm>
            <a:off x="8709688" y="4694733"/>
            <a:ext cx="337332" cy="331133"/>
          </a:xfrm>
          <a:prstGeom prst="rect">
            <a:avLst/>
          </a:prstGeom>
          <a:noFill/>
          <a:ln>
            <a:noFill/>
          </a:ln>
        </p:spPr>
      </p:pic>
      <p:sp>
        <p:nvSpPr>
          <p:cNvPr id="240" name="Google Shape;240;p36"/>
          <p:cNvSpPr/>
          <p:nvPr/>
        </p:nvSpPr>
        <p:spPr>
          <a:xfrm>
            <a:off x="3325060" y="1274117"/>
            <a:ext cx="2743264" cy="529445"/>
          </a:xfrm>
          <a:prstGeom prst="roundRect">
            <a:avLst>
              <a:gd name="adj" fmla="val 16667"/>
            </a:avLst>
          </a:prstGeom>
          <a:solidFill>
            <a:srgbClr val="B2ECDD"/>
          </a:solidFill>
          <a:ln w="25400" cap="flat" cmpd="sng">
            <a:solidFill>
              <a:srgbClr val="47D1A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dk1"/>
                </a:solidFill>
                <a:latin typeface="Arial"/>
                <a:ea typeface="Arial"/>
                <a:cs typeface="Arial"/>
                <a:sym typeface="Arial"/>
              </a:rPr>
              <a:t>Turn taking</a:t>
            </a:r>
            <a:endParaRPr/>
          </a:p>
        </p:txBody>
      </p:sp>
      <p:sp>
        <p:nvSpPr>
          <p:cNvPr id="241" name="Google Shape;241;p36"/>
          <p:cNvSpPr/>
          <p:nvPr/>
        </p:nvSpPr>
        <p:spPr>
          <a:xfrm>
            <a:off x="470992" y="1251924"/>
            <a:ext cx="2743264" cy="529445"/>
          </a:xfrm>
          <a:prstGeom prst="roundRect">
            <a:avLst>
              <a:gd name="adj" fmla="val 16667"/>
            </a:avLst>
          </a:prstGeom>
          <a:solidFill>
            <a:srgbClr val="FBE575"/>
          </a:solidFill>
          <a:ln w="25400" cap="flat" cmpd="sng">
            <a:solidFill>
              <a:srgbClr val="F8CF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dk1"/>
                </a:solidFill>
                <a:latin typeface="Arial"/>
                <a:ea typeface="Arial"/>
                <a:cs typeface="Arial"/>
                <a:sym typeface="Arial"/>
              </a:rPr>
              <a:t>Building on the views of others</a:t>
            </a:r>
            <a:endParaRPr/>
          </a:p>
        </p:txBody>
      </p:sp>
      <p:sp>
        <p:nvSpPr>
          <p:cNvPr id="242" name="Google Shape;242;p36"/>
          <p:cNvSpPr/>
          <p:nvPr/>
        </p:nvSpPr>
        <p:spPr>
          <a:xfrm>
            <a:off x="470992" y="1898790"/>
            <a:ext cx="2743264" cy="529445"/>
          </a:xfrm>
          <a:prstGeom prst="roundRect">
            <a:avLst>
              <a:gd name="adj" fmla="val 16667"/>
            </a:avLst>
          </a:prstGeom>
          <a:solidFill>
            <a:srgbClr val="FFE6C5"/>
          </a:solidFill>
          <a:ln w="25400" cap="flat" cmpd="sng">
            <a:solidFill>
              <a:srgbClr val="F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dk1"/>
                </a:solidFill>
                <a:latin typeface="Arial"/>
                <a:ea typeface="Arial"/>
                <a:cs typeface="Arial"/>
                <a:sym typeface="Arial"/>
              </a:rPr>
              <a:t>Volume of speech</a:t>
            </a:r>
            <a:endParaRPr/>
          </a:p>
        </p:txBody>
      </p:sp>
      <p:sp>
        <p:nvSpPr>
          <p:cNvPr id="243" name="Google Shape;243;p36"/>
          <p:cNvSpPr/>
          <p:nvPr/>
        </p:nvSpPr>
        <p:spPr>
          <a:xfrm>
            <a:off x="470992" y="2552583"/>
            <a:ext cx="2743264" cy="529445"/>
          </a:xfrm>
          <a:prstGeom prst="roundRect">
            <a:avLst>
              <a:gd name="adj" fmla="val 16667"/>
            </a:avLst>
          </a:prstGeom>
          <a:solidFill>
            <a:srgbClr val="FBE575"/>
          </a:solidFill>
          <a:ln w="25400" cap="flat" cmpd="sng">
            <a:solidFill>
              <a:srgbClr val="F8CF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dk1"/>
                </a:solidFill>
                <a:latin typeface="Arial"/>
                <a:ea typeface="Arial"/>
                <a:cs typeface="Arial"/>
                <a:sym typeface="Arial"/>
              </a:rPr>
              <a:t>Summarising</a:t>
            </a:r>
            <a:endParaRPr/>
          </a:p>
        </p:txBody>
      </p:sp>
      <p:sp>
        <p:nvSpPr>
          <p:cNvPr id="244" name="Google Shape;244;p36"/>
          <p:cNvSpPr/>
          <p:nvPr/>
        </p:nvSpPr>
        <p:spPr>
          <a:xfrm>
            <a:off x="470992" y="3200602"/>
            <a:ext cx="2743264" cy="529445"/>
          </a:xfrm>
          <a:prstGeom prst="roundRect">
            <a:avLst>
              <a:gd name="adj" fmla="val 16667"/>
            </a:avLst>
          </a:prstGeom>
          <a:solidFill>
            <a:srgbClr val="D7A0B8"/>
          </a:solidFill>
          <a:ln w="25400" cap="flat" cmpd="sng">
            <a:solidFill>
              <a:srgbClr val="B02E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dk1"/>
                </a:solidFill>
                <a:latin typeface="Arial"/>
                <a:ea typeface="Arial"/>
                <a:cs typeface="Arial"/>
                <a:sym typeface="Arial"/>
              </a:rPr>
              <a:t>Register (level of formality)</a:t>
            </a:r>
            <a:endParaRPr/>
          </a:p>
        </p:txBody>
      </p:sp>
      <p:sp>
        <p:nvSpPr>
          <p:cNvPr id="245" name="Google Shape;245;p36"/>
          <p:cNvSpPr/>
          <p:nvPr/>
        </p:nvSpPr>
        <p:spPr>
          <a:xfrm>
            <a:off x="470992" y="3835490"/>
            <a:ext cx="2743264" cy="529445"/>
          </a:xfrm>
          <a:prstGeom prst="roundRect">
            <a:avLst>
              <a:gd name="adj" fmla="val 16667"/>
            </a:avLst>
          </a:prstGeom>
          <a:solidFill>
            <a:srgbClr val="B2ECDD"/>
          </a:solidFill>
          <a:ln w="25400" cap="flat" cmpd="sng">
            <a:solidFill>
              <a:srgbClr val="47D1A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dk1"/>
                </a:solidFill>
                <a:latin typeface="Arial"/>
                <a:ea typeface="Arial"/>
                <a:cs typeface="Arial"/>
                <a:sym typeface="Arial"/>
              </a:rPr>
              <a:t>Listening </a:t>
            </a:r>
            <a:endParaRPr/>
          </a:p>
        </p:txBody>
      </p:sp>
      <p:sp>
        <p:nvSpPr>
          <p:cNvPr id="246" name="Google Shape;246;p36"/>
          <p:cNvSpPr/>
          <p:nvPr/>
        </p:nvSpPr>
        <p:spPr>
          <a:xfrm>
            <a:off x="6679249" y="1181066"/>
            <a:ext cx="1797000" cy="432900"/>
          </a:xfrm>
          <a:prstGeom prst="roundRect">
            <a:avLst>
              <a:gd name="adj" fmla="val 50000"/>
            </a:avLst>
          </a:prstGeom>
          <a:solidFill>
            <a:srgbClr val="F8CF01">
              <a:alpha val="5411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47" name="Google Shape;247;p36"/>
          <p:cNvPicPr preferRelativeResize="0"/>
          <p:nvPr/>
        </p:nvPicPr>
        <p:blipFill rotWithShape="1">
          <a:blip r:embed="rId4">
            <a:alphaModFix/>
          </a:blip>
          <a:srcRect/>
          <a:stretch/>
        </p:blipFill>
        <p:spPr>
          <a:xfrm>
            <a:off x="6334323" y="1032048"/>
            <a:ext cx="725194" cy="730931"/>
          </a:xfrm>
          <a:prstGeom prst="rect">
            <a:avLst/>
          </a:prstGeom>
          <a:noFill/>
          <a:ln>
            <a:noFill/>
          </a:ln>
        </p:spPr>
      </p:pic>
      <p:sp>
        <p:nvSpPr>
          <p:cNvPr id="248" name="Google Shape;248;p36"/>
          <p:cNvSpPr txBox="1"/>
          <p:nvPr/>
        </p:nvSpPr>
        <p:spPr>
          <a:xfrm>
            <a:off x="7112391" y="1253965"/>
            <a:ext cx="1398300" cy="2712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1" i="0" u="none" strike="noStrike" cap="none">
                <a:solidFill>
                  <a:srgbClr val="595959"/>
                </a:solidFill>
                <a:latin typeface="Helvetica Neue"/>
                <a:ea typeface="Helvetica Neue"/>
                <a:cs typeface="Helvetica Neue"/>
                <a:sym typeface="Helvetica Neue"/>
              </a:rPr>
              <a:t>Cognitive</a:t>
            </a:r>
            <a:endParaRPr sz="1100" b="1" i="0" u="none" strike="noStrike" cap="none">
              <a:solidFill>
                <a:srgbClr val="000000"/>
              </a:solidFill>
              <a:latin typeface="Helvetica Neue"/>
              <a:ea typeface="Helvetica Neue"/>
              <a:cs typeface="Helvetica Neue"/>
              <a:sym typeface="Helvetica Neue"/>
            </a:endParaRPr>
          </a:p>
        </p:txBody>
      </p:sp>
      <p:sp>
        <p:nvSpPr>
          <p:cNvPr id="249" name="Google Shape;249;p36"/>
          <p:cNvSpPr/>
          <p:nvPr/>
        </p:nvSpPr>
        <p:spPr>
          <a:xfrm>
            <a:off x="6770011" y="2116454"/>
            <a:ext cx="1732200" cy="432900"/>
          </a:xfrm>
          <a:prstGeom prst="roundRect">
            <a:avLst>
              <a:gd name="adj" fmla="val 50000"/>
            </a:avLst>
          </a:prstGeom>
          <a:solidFill>
            <a:srgbClr val="9E1A54">
              <a:alpha val="4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50" name="Google Shape;250;p36"/>
          <p:cNvPicPr preferRelativeResize="0"/>
          <p:nvPr/>
        </p:nvPicPr>
        <p:blipFill rotWithShape="1">
          <a:blip r:embed="rId5">
            <a:alphaModFix/>
          </a:blip>
          <a:srcRect/>
          <a:stretch/>
        </p:blipFill>
        <p:spPr>
          <a:xfrm>
            <a:off x="6360022" y="1998217"/>
            <a:ext cx="725194" cy="725194"/>
          </a:xfrm>
          <a:prstGeom prst="rect">
            <a:avLst/>
          </a:prstGeom>
          <a:noFill/>
          <a:ln>
            <a:noFill/>
          </a:ln>
        </p:spPr>
      </p:pic>
      <p:sp>
        <p:nvSpPr>
          <p:cNvPr id="251" name="Google Shape;251;p36"/>
          <p:cNvSpPr txBox="1"/>
          <p:nvPr/>
        </p:nvSpPr>
        <p:spPr>
          <a:xfrm>
            <a:off x="7174734" y="2186786"/>
            <a:ext cx="1398300" cy="536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1" i="0" u="none" strike="noStrike" cap="none">
                <a:solidFill>
                  <a:srgbClr val="595959"/>
                </a:solidFill>
                <a:latin typeface="Helvetica Neue"/>
                <a:ea typeface="Helvetica Neue"/>
                <a:cs typeface="Helvetica Neue"/>
                <a:sym typeface="Helvetica Neue"/>
              </a:rPr>
              <a:t>Linguistic</a:t>
            </a:r>
            <a:endParaRPr sz="1100" b="1" i="0" u="none" strike="noStrike" cap="none">
              <a:solidFill>
                <a:srgbClr val="000000"/>
              </a:solidFill>
              <a:latin typeface="Helvetica Neue"/>
              <a:ea typeface="Helvetica Neue"/>
              <a:cs typeface="Helvetica Neue"/>
              <a:sym typeface="Helvetica Neue"/>
            </a:endParaRPr>
          </a:p>
        </p:txBody>
      </p:sp>
      <p:sp>
        <p:nvSpPr>
          <p:cNvPr id="252" name="Google Shape;252;p36"/>
          <p:cNvSpPr/>
          <p:nvPr/>
        </p:nvSpPr>
        <p:spPr>
          <a:xfrm>
            <a:off x="6770011" y="3098520"/>
            <a:ext cx="1732200" cy="432900"/>
          </a:xfrm>
          <a:prstGeom prst="roundRect">
            <a:avLst>
              <a:gd name="adj" fmla="val 50000"/>
            </a:avLst>
          </a:prstGeom>
          <a:solidFill>
            <a:srgbClr val="FF9300">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 name="Google Shape;253;p36"/>
          <p:cNvSpPr txBox="1"/>
          <p:nvPr/>
        </p:nvSpPr>
        <p:spPr>
          <a:xfrm>
            <a:off x="7174734" y="3168852"/>
            <a:ext cx="1398300" cy="536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1" i="0" u="none" strike="noStrike" cap="none">
                <a:solidFill>
                  <a:srgbClr val="595959"/>
                </a:solidFill>
                <a:latin typeface="Helvetica Neue"/>
                <a:ea typeface="Helvetica Neue"/>
                <a:cs typeface="Helvetica Neue"/>
                <a:sym typeface="Helvetica Neue"/>
              </a:rPr>
              <a:t>Physical</a:t>
            </a:r>
            <a:endParaRPr sz="1100" b="1" i="0" u="none" strike="noStrike" cap="none">
              <a:solidFill>
                <a:srgbClr val="000000"/>
              </a:solidFill>
              <a:latin typeface="Helvetica Neue"/>
              <a:ea typeface="Helvetica Neue"/>
              <a:cs typeface="Helvetica Neue"/>
              <a:sym typeface="Helvetica Neue"/>
            </a:endParaRPr>
          </a:p>
        </p:txBody>
      </p:sp>
      <p:pic>
        <p:nvPicPr>
          <p:cNvPr id="254" name="Google Shape;254;p36"/>
          <p:cNvPicPr preferRelativeResize="0"/>
          <p:nvPr/>
        </p:nvPicPr>
        <p:blipFill rotWithShape="1">
          <a:blip r:embed="rId6">
            <a:alphaModFix/>
          </a:blip>
          <a:srcRect/>
          <a:stretch/>
        </p:blipFill>
        <p:spPr>
          <a:xfrm>
            <a:off x="6360022" y="2966444"/>
            <a:ext cx="725194" cy="725194"/>
          </a:xfrm>
          <a:prstGeom prst="rect">
            <a:avLst/>
          </a:prstGeom>
          <a:noFill/>
          <a:ln>
            <a:noFill/>
          </a:ln>
        </p:spPr>
      </p:pic>
      <p:sp>
        <p:nvSpPr>
          <p:cNvPr id="255" name="Google Shape;255;p36"/>
          <p:cNvSpPr/>
          <p:nvPr/>
        </p:nvSpPr>
        <p:spPr>
          <a:xfrm>
            <a:off x="6749373" y="4008436"/>
            <a:ext cx="1732200" cy="536700"/>
          </a:xfrm>
          <a:prstGeom prst="roundRect">
            <a:avLst>
              <a:gd name="adj" fmla="val 50000"/>
            </a:avLst>
          </a:prstGeom>
          <a:solidFill>
            <a:srgbClr val="47D1AF">
              <a:alpha val="4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6" name="Google Shape;256;p36"/>
          <p:cNvSpPr txBox="1"/>
          <p:nvPr/>
        </p:nvSpPr>
        <p:spPr>
          <a:xfrm>
            <a:off x="7189600" y="4041774"/>
            <a:ext cx="1398300" cy="5367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GB" sz="1500" b="1" i="0" u="none" strike="noStrike" cap="none">
                <a:solidFill>
                  <a:srgbClr val="595959"/>
                </a:solidFill>
                <a:latin typeface="Helvetica Neue"/>
                <a:ea typeface="Helvetica Neue"/>
                <a:cs typeface="Helvetica Neue"/>
                <a:sym typeface="Helvetica Neue"/>
              </a:rPr>
              <a:t>Social &amp; Emotional</a:t>
            </a:r>
            <a:endParaRPr sz="1100" b="1" i="0" u="none" strike="noStrike" cap="none">
              <a:solidFill>
                <a:srgbClr val="000000"/>
              </a:solidFill>
              <a:latin typeface="Helvetica Neue"/>
              <a:ea typeface="Helvetica Neue"/>
              <a:cs typeface="Helvetica Neue"/>
              <a:sym typeface="Helvetica Neue"/>
            </a:endParaRPr>
          </a:p>
        </p:txBody>
      </p:sp>
      <p:pic>
        <p:nvPicPr>
          <p:cNvPr id="257" name="Google Shape;257;p36"/>
          <p:cNvPicPr preferRelativeResize="0"/>
          <p:nvPr/>
        </p:nvPicPr>
        <p:blipFill rotWithShape="1">
          <a:blip r:embed="rId7">
            <a:alphaModFix/>
          </a:blip>
          <a:srcRect/>
          <a:stretch/>
        </p:blipFill>
        <p:spPr>
          <a:xfrm>
            <a:off x="6374897" y="3895859"/>
            <a:ext cx="725194" cy="719525"/>
          </a:xfrm>
          <a:prstGeom prst="rect">
            <a:avLst/>
          </a:prstGeom>
          <a:noFill/>
          <a:ln>
            <a:noFill/>
          </a:ln>
        </p:spPr>
      </p:pic>
      <p:sp>
        <p:nvSpPr>
          <p:cNvPr id="258" name="Google Shape;258;p36"/>
          <p:cNvSpPr/>
          <p:nvPr/>
        </p:nvSpPr>
        <p:spPr>
          <a:xfrm>
            <a:off x="3325060" y="1915100"/>
            <a:ext cx="2743264" cy="529445"/>
          </a:xfrm>
          <a:prstGeom prst="roundRect">
            <a:avLst>
              <a:gd name="adj" fmla="val 16667"/>
            </a:avLst>
          </a:prstGeom>
          <a:solidFill>
            <a:srgbClr val="FFE6C5"/>
          </a:solidFill>
          <a:ln w="25400" cap="flat" cmpd="sng">
            <a:solidFill>
              <a:srgbClr val="F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dk1"/>
                </a:solidFill>
                <a:latin typeface="Arial"/>
                <a:ea typeface="Arial"/>
                <a:cs typeface="Arial"/>
                <a:sym typeface="Arial"/>
              </a:rPr>
              <a:t>Use of gestures</a:t>
            </a:r>
            <a:endParaRPr/>
          </a:p>
        </p:txBody>
      </p:sp>
      <p:sp>
        <p:nvSpPr>
          <p:cNvPr id="259" name="Google Shape;259;p36"/>
          <p:cNvSpPr/>
          <p:nvPr/>
        </p:nvSpPr>
        <p:spPr>
          <a:xfrm>
            <a:off x="3325060" y="2560615"/>
            <a:ext cx="2743264" cy="529445"/>
          </a:xfrm>
          <a:prstGeom prst="roundRect">
            <a:avLst>
              <a:gd name="adj" fmla="val 16667"/>
            </a:avLst>
          </a:prstGeom>
          <a:solidFill>
            <a:srgbClr val="FBE575"/>
          </a:solidFill>
          <a:ln w="25400" cap="flat" cmpd="sng">
            <a:solidFill>
              <a:srgbClr val="F8CF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dk1"/>
                </a:solidFill>
                <a:latin typeface="Arial"/>
                <a:ea typeface="Arial"/>
                <a:cs typeface="Arial"/>
                <a:sym typeface="Arial"/>
              </a:rPr>
              <a:t>Giving reasons to support views</a:t>
            </a:r>
            <a:endParaRPr/>
          </a:p>
        </p:txBody>
      </p:sp>
      <p:sp>
        <p:nvSpPr>
          <p:cNvPr id="260" name="Google Shape;260;p36"/>
          <p:cNvSpPr/>
          <p:nvPr/>
        </p:nvSpPr>
        <p:spPr>
          <a:xfrm>
            <a:off x="3325060" y="3834999"/>
            <a:ext cx="2743264" cy="529445"/>
          </a:xfrm>
          <a:prstGeom prst="roundRect">
            <a:avLst>
              <a:gd name="adj" fmla="val 16667"/>
            </a:avLst>
          </a:prstGeom>
          <a:solidFill>
            <a:srgbClr val="D7A0B8"/>
          </a:solidFill>
          <a:ln w="25400" cap="flat" cmpd="sng">
            <a:solidFill>
              <a:srgbClr val="B02E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dk1"/>
                </a:solidFill>
                <a:latin typeface="Arial"/>
                <a:ea typeface="Arial"/>
                <a:cs typeface="Arial"/>
                <a:sym typeface="Arial"/>
              </a:rPr>
              <a:t>Vocabulary choice</a:t>
            </a:r>
            <a:endParaRPr/>
          </a:p>
        </p:txBody>
      </p:sp>
      <p:sp>
        <p:nvSpPr>
          <p:cNvPr id="261" name="Google Shape;261;p36"/>
          <p:cNvSpPr/>
          <p:nvPr/>
        </p:nvSpPr>
        <p:spPr>
          <a:xfrm>
            <a:off x="3325060" y="3206130"/>
            <a:ext cx="2743264" cy="529445"/>
          </a:xfrm>
          <a:prstGeom prst="roundRect">
            <a:avLst>
              <a:gd name="adj" fmla="val 16667"/>
            </a:avLst>
          </a:prstGeom>
          <a:solidFill>
            <a:srgbClr val="FBE575"/>
          </a:solidFill>
          <a:ln w="25400" cap="flat" cmpd="sng">
            <a:solidFill>
              <a:srgbClr val="F8CF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dk1"/>
                </a:solidFill>
                <a:latin typeface="Arial"/>
                <a:ea typeface="Arial"/>
                <a:cs typeface="Arial"/>
                <a:sym typeface="Arial"/>
              </a:rPr>
              <a:t>Structure and organisation of talk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6"/>
          <p:cNvPicPr preferRelativeResize="0"/>
          <p:nvPr/>
        </p:nvPicPr>
        <p:blipFill rotWithShape="1">
          <a:blip r:embed="rId3">
            <a:alphaModFix/>
          </a:blip>
          <a:srcRect/>
          <a:stretch/>
        </p:blipFill>
        <p:spPr>
          <a:xfrm>
            <a:off x="600182" y="1184589"/>
            <a:ext cx="7840624" cy="3473710"/>
          </a:xfrm>
          <a:prstGeom prst="rect">
            <a:avLst/>
          </a:prstGeom>
          <a:noFill/>
          <a:ln>
            <a:noFill/>
          </a:ln>
        </p:spPr>
      </p:pic>
      <p:sp>
        <p:nvSpPr>
          <p:cNvPr id="267" name="Google Shape;267;p16"/>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6"/>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The Oracy Framework</a:t>
            </a:r>
            <a:endParaRPr sz="2400" b="1" i="0" u="none" strike="noStrike" cap="none">
              <a:solidFill>
                <a:schemeClr val="accent1"/>
              </a:solidFill>
              <a:latin typeface="Helvetica Neue"/>
              <a:ea typeface="Helvetica Neue"/>
              <a:cs typeface="Helvetica Neue"/>
              <a:sym typeface="Helvetica Neue"/>
            </a:endParaRPr>
          </a:p>
        </p:txBody>
      </p:sp>
      <p:sp>
        <p:nvSpPr>
          <p:cNvPr id="269" name="Google Shape;269;p16"/>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270" name="Google Shape;270;p16"/>
          <p:cNvPicPr preferRelativeResize="0"/>
          <p:nvPr/>
        </p:nvPicPr>
        <p:blipFill rotWithShape="1">
          <a:blip r:embed="rId4">
            <a:alphaModFix/>
          </a:blip>
          <a:srcRect/>
          <a:stretch/>
        </p:blipFill>
        <p:spPr>
          <a:xfrm>
            <a:off x="8217850" y="4251275"/>
            <a:ext cx="850775" cy="850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7"/>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7"/>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Oracy in action</a:t>
            </a:r>
            <a:endParaRPr sz="2400" b="1" i="0" u="none" strike="noStrike" cap="none">
              <a:solidFill>
                <a:schemeClr val="accent1"/>
              </a:solidFill>
              <a:latin typeface="Helvetica Neue"/>
              <a:ea typeface="Helvetica Neue"/>
              <a:cs typeface="Helvetica Neue"/>
              <a:sym typeface="Helvetica Neue"/>
            </a:endParaRPr>
          </a:p>
        </p:txBody>
      </p:sp>
      <p:sp>
        <p:nvSpPr>
          <p:cNvPr id="277" name="Google Shape;277;p17"/>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278" name="Google Shape;278;p17"/>
          <p:cNvPicPr preferRelativeResize="0"/>
          <p:nvPr/>
        </p:nvPicPr>
        <p:blipFill rotWithShape="1">
          <a:blip r:embed="rId3">
            <a:alphaModFix/>
          </a:blip>
          <a:srcRect/>
          <a:stretch/>
        </p:blipFill>
        <p:spPr>
          <a:xfrm>
            <a:off x="8391264" y="4508368"/>
            <a:ext cx="581850" cy="584588"/>
          </a:xfrm>
          <a:prstGeom prst="rect">
            <a:avLst/>
          </a:prstGeom>
          <a:noFill/>
          <a:ln>
            <a:noFill/>
          </a:ln>
        </p:spPr>
      </p:pic>
      <p:pic>
        <p:nvPicPr>
          <p:cNvPr id="279" name="Google Shape;279;p17"/>
          <p:cNvPicPr preferRelativeResize="0"/>
          <p:nvPr/>
        </p:nvPicPr>
        <p:blipFill rotWithShape="1">
          <a:blip r:embed="rId4">
            <a:alphaModFix/>
          </a:blip>
          <a:srcRect/>
          <a:stretch/>
        </p:blipFill>
        <p:spPr>
          <a:xfrm>
            <a:off x="620455" y="1026872"/>
            <a:ext cx="2755177" cy="1544009"/>
          </a:xfrm>
          <a:prstGeom prst="rect">
            <a:avLst/>
          </a:prstGeom>
          <a:noFill/>
          <a:ln>
            <a:noFill/>
          </a:ln>
        </p:spPr>
      </p:pic>
      <p:pic>
        <p:nvPicPr>
          <p:cNvPr id="280" name="Google Shape;280;p17"/>
          <p:cNvPicPr preferRelativeResize="0"/>
          <p:nvPr/>
        </p:nvPicPr>
        <p:blipFill rotWithShape="1">
          <a:blip r:embed="rId5">
            <a:alphaModFix/>
          </a:blip>
          <a:srcRect/>
          <a:stretch/>
        </p:blipFill>
        <p:spPr>
          <a:xfrm>
            <a:off x="3763836" y="1049078"/>
            <a:ext cx="725194" cy="725194"/>
          </a:xfrm>
          <a:prstGeom prst="rect">
            <a:avLst/>
          </a:prstGeom>
          <a:noFill/>
          <a:ln>
            <a:noFill/>
          </a:ln>
        </p:spPr>
      </p:pic>
      <p:sp>
        <p:nvSpPr>
          <p:cNvPr id="281" name="Google Shape;281;p17"/>
          <p:cNvSpPr/>
          <p:nvPr/>
        </p:nvSpPr>
        <p:spPr>
          <a:xfrm>
            <a:off x="4572000" y="962462"/>
            <a:ext cx="3721800" cy="811800"/>
          </a:xfrm>
          <a:prstGeom prst="roundRect">
            <a:avLst>
              <a:gd name="adj" fmla="val 16667"/>
            </a:avLst>
          </a:prstGeom>
          <a:noFill/>
          <a:ln w="28575" cap="flat" cmpd="sng">
            <a:solidFill>
              <a:schemeClr val="accent4"/>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Helvetica Neue"/>
                <a:ea typeface="Helvetica Neue"/>
                <a:cs typeface="Helvetica Neue"/>
                <a:sym typeface="Helvetica Neue"/>
              </a:rPr>
              <a:t>Are they speaking at an appropriate volume? How do they vary their tone of voice? Are they using hand gestures to support their ideas?</a:t>
            </a:r>
            <a:endParaRPr sz="1100" b="0" i="0" u="none" strike="noStrike" cap="none">
              <a:solidFill>
                <a:srgbClr val="000000"/>
              </a:solidFill>
              <a:latin typeface="Helvetica Neue"/>
              <a:ea typeface="Helvetica Neue"/>
              <a:cs typeface="Helvetica Neue"/>
              <a:sym typeface="Helvetica Neue"/>
            </a:endParaRPr>
          </a:p>
        </p:txBody>
      </p:sp>
      <p:pic>
        <p:nvPicPr>
          <p:cNvPr id="282" name="Google Shape;282;p17"/>
          <p:cNvPicPr preferRelativeResize="0"/>
          <p:nvPr/>
        </p:nvPicPr>
        <p:blipFill rotWithShape="1">
          <a:blip r:embed="rId6">
            <a:alphaModFix/>
          </a:blip>
          <a:srcRect/>
          <a:stretch/>
        </p:blipFill>
        <p:spPr>
          <a:xfrm>
            <a:off x="3763836" y="1935785"/>
            <a:ext cx="725194" cy="725194"/>
          </a:xfrm>
          <a:prstGeom prst="rect">
            <a:avLst/>
          </a:prstGeom>
          <a:noFill/>
          <a:ln>
            <a:noFill/>
          </a:ln>
        </p:spPr>
      </p:pic>
      <p:sp>
        <p:nvSpPr>
          <p:cNvPr id="283" name="Google Shape;283;p17"/>
          <p:cNvSpPr/>
          <p:nvPr/>
        </p:nvSpPr>
        <p:spPr>
          <a:xfrm>
            <a:off x="4572000" y="1876862"/>
            <a:ext cx="3721800" cy="811800"/>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Helvetica Neue"/>
                <a:ea typeface="Helvetica Neue"/>
                <a:cs typeface="Helvetica Neue"/>
                <a:sym typeface="Helvetica Neue"/>
              </a:rPr>
              <a:t>Do they use ambitious, technical or subject-specific vocabulary? Do they speak with an appropriate level of formality?</a:t>
            </a:r>
            <a:endParaRPr sz="1100" b="0" i="0" u="none" strike="noStrike" cap="none">
              <a:solidFill>
                <a:srgbClr val="000000"/>
              </a:solidFill>
              <a:latin typeface="Helvetica Neue"/>
              <a:ea typeface="Helvetica Neue"/>
              <a:cs typeface="Helvetica Neue"/>
              <a:sym typeface="Helvetica Neue"/>
            </a:endParaRPr>
          </a:p>
        </p:txBody>
      </p:sp>
      <p:pic>
        <p:nvPicPr>
          <p:cNvPr id="284" name="Google Shape;284;p17"/>
          <p:cNvPicPr preferRelativeResize="0"/>
          <p:nvPr/>
        </p:nvPicPr>
        <p:blipFill rotWithShape="1">
          <a:blip r:embed="rId7">
            <a:alphaModFix/>
          </a:blip>
          <a:srcRect/>
          <a:stretch/>
        </p:blipFill>
        <p:spPr>
          <a:xfrm>
            <a:off x="3763836" y="2829698"/>
            <a:ext cx="725194" cy="730931"/>
          </a:xfrm>
          <a:prstGeom prst="rect">
            <a:avLst/>
          </a:prstGeom>
          <a:noFill/>
          <a:ln>
            <a:noFill/>
          </a:ln>
        </p:spPr>
      </p:pic>
      <p:sp>
        <p:nvSpPr>
          <p:cNvPr id="285" name="Google Shape;285;p17"/>
          <p:cNvSpPr/>
          <p:nvPr/>
        </p:nvSpPr>
        <p:spPr>
          <a:xfrm>
            <a:off x="4572000" y="2791262"/>
            <a:ext cx="3721800" cy="8118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Helvetica Neue"/>
                <a:ea typeface="Helvetica Neue"/>
                <a:cs typeface="Helvetica Neue"/>
                <a:sym typeface="Helvetica Neue"/>
              </a:rPr>
              <a:t>Do their responses build on each other’s? Do they give reasons for their opinions? Do they critically engage with each other’s ideas? Do they ask questions?</a:t>
            </a:r>
            <a:endParaRPr sz="1100" b="0" i="0" u="none" strike="noStrike" cap="none">
              <a:solidFill>
                <a:srgbClr val="000000"/>
              </a:solidFill>
              <a:latin typeface="Helvetica Neue"/>
              <a:ea typeface="Helvetica Neue"/>
              <a:cs typeface="Helvetica Neue"/>
              <a:sym typeface="Helvetica Neue"/>
            </a:endParaRPr>
          </a:p>
        </p:txBody>
      </p:sp>
      <p:pic>
        <p:nvPicPr>
          <p:cNvPr id="286" name="Google Shape;286;p17"/>
          <p:cNvPicPr preferRelativeResize="0"/>
          <p:nvPr/>
        </p:nvPicPr>
        <p:blipFill rotWithShape="1">
          <a:blip r:embed="rId8">
            <a:alphaModFix/>
          </a:blip>
          <a:srcRect/>
          <a:stretch/>
        </p:blipFill>
        <p:spPr>
          <a:xfrm>
            <a:off x="3749342" y="3739309"/>
            <a:ext cx="725194" cy="719525"/>
          </a:xfrm>
          <a:prstGeom prst="rect">
            <a:avLst/>
          </a:prstGeom>
          <a:noFill/>
          <a:ln>
            <a:noFill/>
          </a:ln>
        </p:spPr>
      </p:pic>
      <p:sp>
        <p:nvSpPr>
          <p:cNvPr id="287" name="Google Shape;287;p17"/>
          <p:cNvSpPr/>
          <p:nvPr/>
        </p:nvSpPr>
        <p:spPr>
          <a:xfrm>
            <a:off x="4572000" y="3705662"/>
            <a:ext cx="3721800" cy="8118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Helvetica Neue"/>
                <a:ea typeface="Helvetica Neue"/>
                <a:cs typeface="Helvetica Neue"/>
                <a:sym typeface="Helvetica Neue"/>
              </a:rPr>
              <a:t>How do students show they are listening? Do they make sure everyone gets a turn to speak? Is there an appropriate balance of contributions?</a:t>
            </a:r>
            <a:endParaRPr sz="1100" b="0" i="0" u="none" strike="noStrike" cap="none">
              <a:solidFill>
                <a:srgbClr val="000000"/>
              </a:solidFill>
              <a:latin typeface="Helvetica Neue"/>
              <a:ea typeface="Helvetica Neue"/>
              <a:cs typeface="Helvetica Neue"/>
              <a:sym typeface="Helvetica Neue"/>
            </a:endParaRPr>
          </a:p>
        </p:txBody>
      </p:sp>
      <p:pic>
        <p:nvPicPr>
          <p:cNvPr id="288" name="Google Shape;288;p17"/>
          <p:cNvPicPr preferRelativeResize="0"/>
          <p:nvPr/>
        </p:nvPicPr>
        <p:blipFill rotWithShape="1">
          <a:blip r:embed="rId9">
            <a:alphaModFix/>
          </a:blip>
          <a:srcRect/>
          <a:stretch/>
        </p:blipFill>
        <p:spPr>
          <a:xfrm>
            <a:off x="620441" y="2812899"/>
            <a:ext cx="2755178" cy="15507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9235C"/>
        </a:solidFill>
        <a:effectLst/>
      </p:bgPr>
    </p:bg>
    <p:spTree>
      <p:nvGrpSpPr>
        <p:cNvPr id="1" name="Shape 292"/>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4EC0D074-C60B-CC5A-5739-748A8166B7ED}"/>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9235C"/>
        </a:solidFill>
        <a:effectLst/>
      </p:bgPr>
    </p:bg>
    <p:spTree>
      <p:nvGrpSpPr>
        <p:cNvPr id="1" name="Shape 297"/>
        <p:cNvGrpSpPr/>
        <p:nvPr/>
      </p:nvGrpSpPr>
      <p:grpSpPr>
        <a:xfrm>
          <a:off x="0" y="0"/>
          <a:ext cx="0" cy="0"/>
          <a:chOff x="0" y="0"/>
          <a:chExt cx="0" cy="0"/>
        </a:xfrm>
      </p:grpSpPr>
      <p:pic>
        <p:nvPicPr>
          <p:cNvPr id="3" name="Online Media 2">
            <a:hlinkClick r:id="" action="ppaction://media"/>
            <a:extLst>
              <a:ext uri="{FF2B5EF4-FFF2-40B4-BE49-F238E27FC236}">
                <a16:creationId xmlns:a16="http://schemas.microsoft.com/office/drawing/2014/main" id="{B2B0B77A-3108-3352-79FD-83130C38DADB}"/>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p:nvPr/>
        </p:nvSpPr>
        <p:spPr>
          <a:xfrm>
            <a:off x="944880" y="1150620"/>
            <a:ext cx="3497580" cy="2981700"/>
          </a:xfrm>
          <a:prstGeom prst="rect">
            <a:avLst/>
          </a:prstGeom>
          <a:noFill/>
          <a:ln w="25400" cap="flat" cmpd="sng">
            <a:solidFill>
              <a:srgbClr val="6923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 name="Google Shape;72;p2"/>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
          <p:cNvSpPr txBox="1"/>
          <p:nvPr/>
        </p:nvSpPr>
        <p:spPr>
          <a:xfrm>
            <a:off x="1202625" y="1234462"/>
            <a:ext cx="2956045" cy="136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accent1"/>
                </a:solidFill>
                <a:latin typeface="Helvetica Neue"/>
                <a:ea typeface="Helvetica Neue"/>
                <a:cs typeface="Helvetica Neue"/>
                <a:sym typeface="Helvetica Neue"/>
              </a:rPr>
              <a:t>Understand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434343"/>
              </a:solidFill>
              <a:latin typeface="Helvetica Neue"/>
              <a:ea typeface="Helvetica Neue"/>
              <a:cs typeface="Helvetica Neue"/>
              <a:sym typeface="Helvetica Neue"/>
            </a:endParaRPr>
          </a:p>
          <a:p>
            <a:pPr marL="457200" marR="0" lvl="0" indent="-342900" algn="l" rtl="0">
              <a:lnSpc>
                <a:spcPct val="100000"/>
              </a:lnSpc>
              <a:spcBef>
                <a:spcPts val="0"/>
              </a:spcBef>
              <a:spcAft>
                <a:spcPts val="0"/>
              </a:spcAft>
              <a:buClr>
                <a:srgbClr val="434343"/>
              </a:buClr>
              <a:buSzPts val="1800"/>
              <a:buFont typeface="Helvetica Neue"/>
              <a:buChar char="●"/>
            </a:pPr>
            <a:r>
              <a:rPr lang="en-GB" sz="1800" b="0" i="0" u="none" strike="noStrike" cap="none">
                <a:solidFill>
                  <a:srgbClr val="434343"/>
                </a:solidFill>
                <a:latin typeface="Helvetica Neue"/>
                <a:ea typeface="Helvetica Neue"/>
                <a:cs typeface="Helvetica Neue"/>
                <a:sym typeface="Helvetica Neue"/>
              </a:rPr>
              <a:t>The term ‘oracy’ and how it supports teaching and learning</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434343"/>
              </a:buClr>
              <a:buSzPts val="1800"/>
              <a:buFont typeface="Helvetica Neue"/>
              <a:buChar char="●"/>
            </a:pPr>
            <a:r>
              <a:rPr lang="en-GB" sz="1800" b="0" i="0" u="none" strike="noStrike" cap="none">
                <a:solidFill>
                  <a:srgbClr val="434343"/>
                </a:solidFill>
                <a:latin typeface="Helvetica Neue"/>
                <a:ea typeface="Helvetica Neue"/>
                <a:cs typeface="Helvetica Neue"/>
                <a:sym typeface="Helvetica Neue"/>
              </a:rPr>
              <a:t>Different types of classroom talk</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434343"/>
              </a:buClr>
              <a:buSzPts val="1800"/>
              <a:buFont typeface="Helvetica Neue"/>
              <a:buChar char="●"/>
            </a:pPr>
            <a:r>
              <a:rPr lang="en-GB" sz="1800" b="0" i="0" u="none" strike="noStrike" cap="none">
                <a:solidFill>
                  <a:srgbClr val="434343"/>
                </a:solidFill>
                <a:latin typeface="Helvetica Neue"/>
                <a:ea typeface="Helvetica Neue"/>
                <a:cs typeface="Helvetica Neue"/>
                <a:sym typeface="Helvetica Neue"/>
              </a:rPr>
              <a:t>The characteristics of effective student talk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434343"/>
              </a:solidFill>
              <a:latin typeface="Helvetica Neue"/>
              <a:ea typeface="Helvetica Neue"/>
              <a:cs typeface="Helvetica Neue"/>
              <a:sym typeface="Helvetica Neue"/>
            </a:endParaRPr>
          </a:p>
        </p:txBody>
      </p:sp>
      <p:sp>
        <p:nvSpPr>
          <p:cNvPr id="74" name="Google Shape;74;p2"/>
          <p:cNvSpPr txBox="1"/>
          <p:nvPr/>
        </p:nvSpPr>
        <p:spPr>
          <a:xfrm>
            <a:off x="211000" y="200885"/>
            <a:ext cx="66609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Aims</a:t>
            </a:r>
            <a:endParaRPr sz="2400" b="1" i="0" u="none" strike="noStrike" cap="none">
              <a:solidFill>
                <a:schemeClr val="accent1"/>
              </a:solidFill>
              <a:latin typeface="Helvetica Neue"/>
              <a:ea typeface="Helvetica Neue"/>
              <a:cs typeface="Helvetica Neue"/>
              <a:sym typeface="Helvetica Neue"/>
            </a:endParaRPr>
          </a:p>
        </p:txBody>
      </p:sp>
      <p:pic>
        <p:nvPicPr>
          <p:cNvPr id="75" name="Google Shape;75;p2"/>
          <p:cNvPicPr preferRelativeResize="0"/>
          <p:nvPr/>
        </p:nvPicPr>
        <p:blipFill rotWithShape="1">
          <a:blip r:embed="rId3">
            <a:alphaModFix/>
          </a:blip>
          <a:srcRect/>
          <a:stretch/>
        </p:blipFill>
        <p:spPr>
          <a:xfrm>
            <a:off x="8217850" y="4251275"/>
            <a:ext cx="850775" cy="850775"/>
          </a:xfrm>
          <a:prstGeom prst="rect">
            <a:avLst/>
          </a:prstGeom>
          <a:noFill/>
          <a:ln>
            <a:noFill/>
          </a:ln>
        </p:spPr>
      </p:pic>
      <p:sp>
        <p:nvSpPr>
          <p:cNvPr id="76" name="Google Shape;76;p2"/>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77" name="Google Shape;77;p2"/>
          <p:cNvSpPr txBox="1"/>
          <p:nvPr/>
        </p:nvSpPr>
        <p:spPr>
          <a:xfrm>
            <a:off x="4892040" y="1234462"/>
            <a:ext cx="2956045" cy="136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accent1"/>
                </a:solidFill>
                <a:latin typeface="Helvetica Neue"/>
                <a:ea typeface="Helvetica Neue"/>
                <a:cs typeface="Helvetica Neue"/>
                <a:sym typeface="Helvetica Neue"/>
              </a:rPr>
              <a:t>Do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434343"/>
              </a:solidFill>
              <a:latin typeface="Helvetica Neue"/>
              <a:ea typeface="Helvetica Neue"/>
              <a:cs typeface="Helvetica Neue"/>
              <a:sym typeface="Helvetica Neue"/>
            </a:endParaRPr>
          </a:p>
          <a:p>
            <a:pPr marL="457200" marR="0" lvl="0" indent="-342900" algn="l" rtl="0">
              <a:lnSpc>
                <a:spcPct val="100000"/>
              </a:lnSpc>
              <a:spcBef>
                <a:spcPts val="0"/>
              </a:spcBef>
              <a:spcAft>
                <a:spcPts val="0"/>
              </a:spcAft>
              <a:buClr>
                <a:srgbClr val="434343"/>
              </a:buClr>
              <a:buSzPts val="1800"/>
              <a:buFont typeface="Helvetica Neue"/>
              <a:buChar char="●"/>
            </a:pPr>
            <a:r>
              <a:rPr lang="en-GB" sz="1800" b="0" i="0" u="none" strike="noStrike" cap="none">
                <a:solidFill>
                  <a:srgbClr val="434343"/>
                </a:solidFill>
                <a:latin typeface="Helvetica Neue"/>
                <a:ea typeface="Helvetica Neue"/>
                <a:cs typeface="Helvetica Neue"/>
                <a:sym typeface="Helvetica Neue"/>
              </a:rPr>
              <a:t>Identify opportunities for oracy in your classroom</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434343"/>
              </a:buClr>
              <a:buSzPts val="1800"/>
              <a:buFont typeface="Helvetica Neue"/>
              <a:buChar char="●"/>
            </a:pPr>
            <a:r>
              <a:rPr lang="en-GB" sz="1800" b="0" i="0" u="none" strike="noStrike" cap="none">
                <a:solidFill>
                  <a:srgbClr val="434343"/>
                </a:solidFill>
                <a:latin typeface="Helvetica Neue"/>
                <a:ea typeface="Helvetica Neue"/>
                <a:cs typeface="Helvetica Neue"/>
                <a:sym typeface="Helvetica Neue"/>
              </a:rPr>
              <a:t>Analyse examples of student talk using the Oracy Framework</a:t>
            </a:r>
            <a:endParaRPr sz="1400" b="0" i="0" u="none" strike="noStrike" cap="none">
              <a:solidFill>
                <a:srgbClr val="000000"/>
              </a:solidFill>
              <a:latin typeface="Arial"/>
              <a:ea typeface="Arial"/>
              <a:cs typeface="Arial"/>
              <a:sym typeface="Arial"/>
            </a:endParaRPr>
          </a:p>
          <a:p>
            <a:pPr marL="1143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34343"/>
              </a:solidFill>
              <a:latin typeface="Helvetica Neue"/>
              <a:ea typeface="Helvetica Neue"/>
              <a:cs typeface="Helvetica Neue"/>
              <a:sym typeface="Helvetica Neue"/>
            </a:endParaRPr>
          </a:p>
          <a:p>
            <a:pPr marL="457200" marR="0" lvl="0" indent="-228600" algn="l" rtl="0">
              <a:lnSpc>
                <a:spcPct val="100000"/>
              </a:lnSpc>
              <a:spcBef>
                <a:spcPts val="0"/>
              </a:spcBef>
              <a:spcAft>
                <a:spcPts val="0"/>
              </a:spcAft>
              <a:buClr>
                <a:srgbClr val="434343"/>
              </a:buClr>
              <a:buSzPts val="1800"/>
              <a:buFont typeface="Helvetica Neue"/>
              <a:buNone/>
            </a:pPr>
            <a:endParaRPr sz="1800" b="0"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434343"/>
              </a:solidFill>
              <a:latin typeface="Helvetica Neue"/>
              <a:ea typeface="Helvetica Neue"/>
              <a:cs typeface="Helvetica Neue"/>
              <a:sym typeface="Helvetica Neue"/>
            </a:endParaRPr>
          </a:p>
        </p:txBody>
      </p:sp>
      <p:sp>
        <p:nvSpPr>
          <p:cNvPr id="78" name="Google Shape;78;p2"/>
          <p:cNvSpPr/>
          <p:nvPr/>
        </p:nvSpPr>
        <p:spPr>
          <a:xfrm>
            <a:off x="4594860" y="1150620"/>
            <a:ext cx="3497580" cy="2981700"/>
          </a:xfrm>
          <a:prstGeom prst="rect">
            <a:avLst/>
          </a:prstGeom>
          <a:noFill/>
          <a:ln w="25400" cap="flat" cmpd="sng">
            <a:solidFill>
              <a:srgbClr val="6923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0"/>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0"/>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Oracy in action</a:t>
            </a:r>
            <a:endParaRPr sz="2400" b="1" i="0" u="none" strike="noStrike" cap="none">
              <a:solidFill>
                <a:schemeClr val="accent1"/>
              </a:solidFill>
              <a:latin typeface="Helvetica Neue"/>
              <a:ea typeface="Helvetica Neue"/>
              <a:cs typeface="Helvetica Neue"/>
              <a:sym typeface="Helvetica Neue"/>
            </a:endParaRPr>
          </a:p>
        </p:txBody>
      </p:sp>
      <p:sp>
        <p:nvSpPr>
          <p:cNvPr id="304" name="Google Shape;304;p20"/>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305" name="Google Shape;305;p20"/>
          <p:cNvPicPr preferRelativeResize="0"/>
          <p:nvPr/>
        </p:nvPicPr>
        <p:blipFill rotWithShape="1">
          <a:blip r:embed="rId3">
            <a:alphaModFix/>
          </a:blip>
          <a:srcRect/>
          <a:stretch/>
        </p:blipFill>
        <p:spPr>
          <a:xfrm>
            <a:off x="8217850" y="4251275"/>
            <a:ext cx="850775" cy="850775"/>
          </a:xfrm>
          <a:prstGeom prst="rect">
            <a:avLst/>
          </a:prstGeom>
          <a:noFill/>
          <a:ln>
            <a:noFill/>
          </a:ln>
        </p:spPr>
      </p:pic>
      <p:pic>
        <p:nvPicPr>
          <p:cNvPr id="306" name="Google Shape;306;p20"/>
          <p:cNvPicPr preferRelativeResize="0"/>
          <p:nvPr/>
        </p:nvPicPr>
        <p:blipFill rotWithShape="1">
          <a:blip r:embed="rId4">
            <a:alphaModFix/>
          </a:blip>
          <a:srcRect/>
          <a:stretch/>
        </p:blipFill>
        <p:spPr>
          <a:xfrm>
            <a:off x="721980" y="2768812"/>
            <a:ext cx="2755177" cy="1544008"/>
          </a:xfrm>
          <a:prstGeom prst="rect">
            <a:avLst/>
          </a:prstGeom>
          <a:noFill/>
          <a:ln>
            <a:noFill/>
          </a:ln>
        </p:spPr>
      </p:pic>
      <p:pic>
        <p:nvPicPr>
          <p:cNvPr id="307" name="Google Shape;307;p20"/>
          <p:cNvPicPr preferRelativeResize="0"/>
          <p:nvPr/>
        </p:nvPicPr>
        <p:blipFill rotWithShape="1">
          <a:blip r:embed="rId5">
            <a:alphaModFix/>
          </a:blip>
          <a:srcRect/>
          <a:stretch/>
        </p:blipFill>
        <p:spPr>
          <a:xfrm>
            <a:off x="5888302" y="2273429"/>
            <a:ext cx="976842" cy="933067"/>
          </a:xfrm>
          <a:prstGeom prst="rect">
            <a:avLst/>
          </a:prstGeom>
          <a:noFill/>
          <a:ln>
            <a:noFill/>
          </a:ln>
        </p:spPr>
      </p:pic>
      <p:sp>
        <p:nvSpPr>
          <p:cNvPr id="308" name="Google Shape;308;p20"/>
          <p:cNvSpPr/>
          <p:nvPr/>
        </p:nvSpPr>
        <p:spPr>
          <a:xfrm>
            <a:off x="6431913" y="1339147"/>
            <a:ext cx="1835943" cy="933067"/>
          </a:xfrm>
          <a:prstGeom prst="wedgeRectCallout">
            <a:avLst>
              <a:gd name="adj1" fmla="val -18110"/>
              <a:gd name="adj2" fmla="val 64031"/>
            </a:avLst>
          </a:prstGeom>
          <a:noFill/>
          <a:ln w="25400" cap="flat" cmpd="sng">
            <a:solidFill>
              <a:srgbClr val="6923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Helvetica Neue"/>
                <a:ea typeface="Helvetica Neue"/>
                <a:cs typeface="Helvetica Neue"/>
                <a:sym typeface="Helvetica Neue"/>
              </a:rPr>
              <a:t>B: Building on your idea…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Helvetica Neue"/>
                <a:ea typeface="Helvetica Neue"/>
                <a:cs typeface="Helvetica Neue"/>
                <a:sym typeface="Helvetica Neue"/>
              </a:rPr>
              <a:t>I agree/ disagree…because </a:t>
            </a:r>
            <a:endParaRPr sz="1400" b="0" i="0" u="none" strike="noStrike" cap="none">
              <a:solidFill>
                <a:srgbClr val="000000"/>
              </a:solidFill>
              <a:latin typeface="Arial"/>
              <a:ea typeface="Arial"/>
              <a:cs typeface="Arial"/>
              <a:sym typeface="Arial"/>
            </a:endParaRPr>
          </a:p>
        </p:txBody>
      </p:sp>
      <p:sp>
        <p:nvSpPr>
          <p:cNvPr id="309" name="Google Shape;309;p20"/>
          <p:cNvSpPr txBox="1"/>
          <p:nvPr/>
        </p:nvSpPr>
        <p:spPr>
          <a:xfrm>
            <a:off x="2284214" y="2421434"/>
            <a:ext cx="45827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10" name="Google Shape;310;p20"/>
          <p:cNvSpPr/>
          <p:nvPr/>
        </p:nvSpPr>
        <p:spPr>
          <a:xfrm>
            <a:off x="4388644" y="1339148"/>
            <a:ext cx="1835943" cy="933067"/>
          </a:xfrm>
          <a:prstGeom prst="wedgeRectCallout">
            <a:avLst>
              <a:gd name="adj1" fmla="val 22357"/>
              <a:gd name="adj2" fmla="val 63266"/>
            </a:avLst>
          </a:prstGeom>
          <a:noFill/>
          <a:ln w="25400" cap="flat" cmpd="sng">
            <a:solidFill>
              <a:srgbClr val="6923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Helvetica Neue"/>
                <a:ea typeface="Helvetica Neue"/>
                <a:cs typeface="Helvetica Neue"/>
                <a:sym typeface="Helvetica Neue"/>
              </a:rPr>
              <a:t>A: I noticed that…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Helvetica Neue"/>
                <a:ea typeface="Helvetica Neue"/>
                <a:cs typeface="Helvetica Neue"/>
                <a:sym typeface="Helvetica Neue"/>
              </a:rPr>
              <a:t>To improve, they could..</a:t>
            </a:r>
            <a:endParaRPr sz="1400" b="0" i="0" u="none" strike="noStrike" cap="none">
              <a:solidFill>
                <a:srgbClr val="000000"/>
              </a:solidFill>
              <a:latin typeface="Arial"/>
              <a:ea typeface="Arial"/>
              <a:cs typeface="Arial"/>
              <a:sym typeface="Arial"/>
            </a:endParaRPr>
          </a:p>
        </p:txBody>
      </p:sp>
      <p:sp>
        <p:nvSpPr>
          <p:cNvPr id="311" name="Google Shape;311;p20"/>
          <p:cNvSpPr/>
          <p:nvPr/>
        </p:nvSpPr>
        <p:spPr>
          <a:xfrm>
            <a:off x="4011560" y="2568384"/>
            <a:ext cx="1835943" cy="1363308"/>
          </a:xfrm>
          <a:prstGeom prst="wedgeRectCallout">
            <a:avLst>
              <a:gd name="adj1" fmla="val 62435"/>
              <a:gd name="adj2" fmla="val -14175"/>
            </a:avLst>
          </a:prstGeom>
          <a:noFill/>
          <a:ln w="25400" cap="flat" cmpd="sng">
            <a:solidFill>
              <a:srgbClr val="6923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Helvetica Neue"/>
                <a:ea typeface="Helvetica Neue"/>
                <a:cs typeface="Helvetica Neue"/>
                <a:sym typeface="Helvetica Neue"/>
              </a:rPr>
              <a:t>Silent summariser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Helvetica Neue"/>
                <a:ea typeface="Helvetica Neue"/>
                <a:cs typeface="Helvetica Neue"/>
                <a:sym typeface="Helvetica Neue"/>
              </a:rPr>
              <a:t>C: The main points you raised were…</a:t>
            </a:r>
            <a:endParaRPr sz="1400" b="0" i="0" u="none" strike="noStrike" cap="none">
              <a:solidFill>
                <a:srgbClr val="000000"/>
              </a:solidFill>
              <a:latin typeface="Arial"/>
              <a:ea typeface="Arial"/>
              <a:cs typeface="Arial"/>
              <a:sym typeface="Arial"/>
            </a:endParaRPr>
          </a:p>
        </p:txBody>
      </p:sp>
      <p:sp>
        <p:nvSpPr>
          <p:cNvPr id="312" name="Google Shape;312;p20"/>
          <p:cNvSpPr/>
          <p:nvPr/>
        </p:nvSpPr>
        <p:spPr>
          <a:xfrm>
            <a:off x="6998812" y="2654698"/>
            <a:ext cx="1835943" cy="1412520"/>
          </a:xfrm>
          <a:prstGeom prst="rect">
            <a:avLst/>
          </a:prstGeom>
          <a:noFill/>
          <a:ln w="25400" cap="flat" cmpd="sng">
            <a:solidFill>
              <a:srgbClr val="6923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Helvetica Neue"/>
                <a:ea typeface="Helvetica Neue"/>
                <a:cs typeface="Helvetica Neue"/>
                <a:sym typeface="Helvetica Neue"/>
              </a:rPr>
              <a:t>Key Words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Helvetica Neue"/>
                <a:ea typeface="Helvetica Neue"/>
                <a:cs typeface="Helvetica Neue"/>
                <a:sym typeface="Helvetica Neue"/>
              </a:rPr>
              <a:t>cognitive, linguistic, social emotional, physical</a:t>
            </a:r>
            <a:endParaRPr sz="1400" b="0" i="0" u="none" strike="noStrike" cap="none">
              <a:solidFill>
                <a:srgbClr val="000000"/>
              </a:solidFill>
              <a:latin typeface="Arial"/>
              <a:ea typeface="Arial"/>
              <a:cs typeface="Arial"/>
              <a:sym typeface="Arial"/>
            </a:endParaRPr>
          </a:p>
        </p:txBody>
      </p:sp>
      <p:pic>
        <p:nvPicPr>
          <p:cNvPr id="313" name="Google Shape;313;p20"/>
          <p:cNvPicPr preferRelativeResize="0"/>
          <p:nvPr/>
        </p:nvPicPr>
        <p:blipFill rotWithShape="1">
          <a:blip r:embed="rId6">
            <a:alphaModFix/>
          </a:blip>
          <a:srcRect/>
          <a:stretch/>
        </p:blipFill>
        <p:spPr>
          <a:xfrm>
            <a:off x="721666" y="1091799"/>
            <a:ext cx="2755177" cy="155075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1"/>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1"/>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Key ideas</a:t>
            </a:r>
            <a:endParaRPr sz="2400" b="1" i="0" u="none" strike="noStrike" cap="none">
              <a:solidFill>
                <a:schemeClr val="accent1"/>
              </a:solidFill>
              <a:latin typeface="Helvetica Neue"/>
              <a:ea typeface="Helvetica Neue"/>
              <a:cs typeface="Helvetica Neue"/>
              <a:sym typeface="Helvetica Neue"/>
            </a:endParaRPr>
          </a:p>
        </p:txBody>
      </p:sp>
      <p:sp>
        <p:nvSpPr>
          <p:cNvPr id="320" name="Google Shape;320;p21"/>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321" name="Google Shape;321;p21"/>
          <p:cNvPicPr preferRelativeResize="0"/>
          <p:nvPr/>
        </p:nvPicPr>
        <p:blipFill rotWithShape="1">
          <a:blip r:embed="rId3">
            <a:alphaModFix/>
          </a:blip>
          <a:srcRect/>
          <a:stretch/>
        </p:blipFill>
        <p:spPr>
          <a:xfrm>
            <a:off x="8217850" y="4251275"/>
            <a:ext cx="850775" cy="850775"/>
          </a:xfrm>
          <a:prstGeom prst="rect">
            <a:avLst/>
          </a:prstGeom>
          <a:noFill/>
          <a:ln>
            <a:noFill/>
          </a:ln>
        </p:spPr>
      </p:pic>
      <p:sp>
        <p:nvSpPr>
          <p:cNvPr id="322" name="Google Shape;322;p21"/>
          <p:cNvSpPr txBox="1"/>
          <p:nvPr/>
        </p:nvSpPr>
        <p:spPr>
          <a:xfrm>
            <a:off x="2284095" y="2421672"/>
            <a:ext cx="45834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23" name="Google Shape;323;p21"/>
          <p:cNvSpPr/>
          <p:nvPr/>
        </p:nvSpPr>
        <p:spPr>
          <a:xfrm>
            <a:off x="319300" y="993125"/>
            <a:ext cx="4852800" cy="3696900"/>
          </a:xfrm>
          <a:prstGeom prst="rect">
            <a:avLst/>
          </a:prstGeom>
          <a:noFill/>
          <a:ln w="25400" cap="flat" cmpd="sng">
            <a:solidFill>
              <a:srgbClr val="69235C"/>
            </a:solidFill>
            <a:prstDash val="solid"/>
            <a:round/>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GB" sz="1800" b="0" i="0" u="none" strike="noStrike" cap="none">
                <a:solidFill>
                  <a:schemeClr val="dk1"/>
                </a:solidFill>
                <a:latin typeface="Helvetica Neue"/>
                <a:ea typeface="Helvetica Neue"/>
                <a:cs typeface="Helvetica Neue"/>
                <a:sym typeface="Helvetica Neue"/>
              </a:rPr>
              <a:t>The hallmarks of good oracy change depending on the context in which someone is speaking. </a:t>
            </a:r>
            <a:endParaRPr sz="1600" b="0" i="0" u="none" strike="noStrike" cap="none">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rgbClr val="000000"/>
              </a:buClr>
              <a:buSzPts val="1600"/>
              <a:buFont typeface="Arial"/>
              <a:buNone/>
            </a:pPr>
            <a:endParaRPr sz="1800" b="0" i="0" u="none" strike="noStrike" cap="none">
              <a:solidFill>
                <a:schemeClr val="dk1"/>
              </a:solidFill>
              <a:latin typeface="Helvetica Neue"/>
              <a:ea typeface="Helvetica Neue"/>
              <a:cs typeface="Helvetica Neue"/>
              <a:sym typeface="Helvetica Neue"/>
            </a:endParaRPr>
          </a:p>
          <a:p>
            <a:pPr marL="285750" marR="0" lvl="0" indent="-285750" algn="l" rtl="0">
              <a:lnSpc>
                <a:spcPct val="100000"/>
              </a:lnSpc>
              <a:spcBef>
                <a:spcPts val="0"/>
              </a:spcBef>
              <a:spcAft>
                <a:spcPts val="0"/>
              </a:spcAft>
              <a:buClr>
                <a:srgbClr val="000000"/>
              </a:buClr>
              <a:buSzPts val="1800"/>
              <a:buFont typeface="Arial"/>
              <a:buChar char="•"/>
            </a:pPr>
            <a:r>
              <a:rPr lang="en-GB" sz="1800" b="0" i="0" u="none" strike="noStrike" cap="none">
                <a:solidFill>
                  <a:schemeClr val="dk1"/>
                </a:solidFill>
                <a:latin typeface="Helvetica Neue"/>
                <a:ea typeface="Helvetica Neue"/>
                <a:cs typeface="Helvetica Neue"/>
                <a:sym typeface="Helvetica Neue"/>
              </a:rPr>
              <a:t>Your expectations for oracy should differ depending on whether you are asking students to engage in exploratory or presentational talk.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Helvetica Neue"/>
              <a:ea typeface="Helvetica Neue"/>
              <a:cs typeface="Helvetica Neue"/>
              <a:sym typeface="Helvetica Neue"/>
            </a:endParaRPr>
          </a:p>
          <a:p>
            <a:pPr marL="285750" marR="0" lvl="0" indent="-285750" algn="l" rtl="0">
              <a:lnSpc>
                <a:spcPct val="100000"/>
              </a:lnSpc>
              <a:spcBef>
                <a:spcPts val="0"/>
              </a:spcBef>
              <a:spcAft>
                <a:spcPts val="0"/>
              </a:spcAft>
              <a:buClr>
                <a:srgbClr val="000000"/>
              </a:buClr>
              <a:buSzPts val="1800"/>
              <a:buFont typeface="Arial"/>
              <a:buChar char="•"/>
            </a:pPr>
            <a:r>
              <a:rPr lang="en-GB" sz="1800" b="0" i="0" u="none" strike="noStrike" cap="none">
                <a:solidFill>
                  <a:schemeClr val="dk1"/>
                </a:solidFill>
                <a:latin typeface="Helvetica Neue"/>
                <a:ea typeface="Helvetica Neue"/>
                <a:cs typeface="Helvetica Neue"/>
                <a:sym typeface="Helvetica Neue"/>
              </a:rPr>
              <a:t>The Oracy Framework can support you to identify and teach the oracy skills required in different contexts. </a:t>
            </a:r>
            <a:endParaRPr sz="1600" b="0" i="0" u="none" strike="noStrike" cap="none">
              <a:solidFill>
                <a:srgbClr val="000000"/>
              </a:solidFill>
              <a:latin typeface="Arial"/>
              <a:ea typeface="Arial"/>
              <a:cs typeface="Arial"/>
              <a:sym typeface="Arial"/>
            </a:endParaRPr>
          </a:p>
        </p:txBody>
      </p:sp>
      <p:pic>
        <p:nvPicPr>
          <p:cNvPr id="3" name="Picture 2" descr="A person in a red head scarf speaking to a group of students&#10;&#10;AI-generated content may be incorrect.">
            <a:extLst>
              <a:ext uri="{FF2B5EF4-FFF2-40B4-BE49-F238E27FC236}">
                <a16:creationId xmlns:a16="http://schemas.microsoft.com/office/drawing/2014/main" id="{B0838C56-B1D4-3058-167B-833A60C8E104}"/>
              </a:ext>
            </a:extLst>
          </p:cNvPr>
          <p:cNvPicPr>
            <a:picLocks noChangeAspect="1"/>
          </p:cNvPicPr>
          <p:nvPr/>
        </p:nvPicPr>
        <p:blipFill>
          <a:blip r:embed="rId4"/>
          <a:srcRect l="22590" t="7965" r="22257" b="16742"/>
          <a:stretch/>
        </p:blipFill>
        <p:spPr>
          <a:xfrm>
            <a:off x="5444835" y="1228650"/>
            <a:ext cx="3179619" cy="2893107"/>
          </a:xfrm>
          <a:prstGeom prst="ellipse">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fff715c662_0_10"/>
          <p:cNvSpPr/>
          <p:nvPr/>
        </p:nvSpPr>
        <p:spPr>
          <a:xfrm>
            <a:off x="0" y="4729950"/>
            <a:ext cx="9144000" cy="4137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331" name="Google Shape;331;gfff715c662_0_10"/>
          <p:cNvPicPr preferRelativeResize="0"/>
          <p:nvPr/>
        </p:nvPicPr>
        <p:blipFill rotWithShape="1">
          <a:blip r:embed="rId3">
            <a:alphaModFix/>
          </a:blip>
          <a:srcRect/>
          <a:stretch/>
        </p:blipFill>
        <p:spPr>
          <a:xfrm>
            <a:off x="8338442" y="4361231"/>
            <a:ext cx="705525" cy="705525"/>
          </a:xfrm>
          <a:prstGeom prst="rect">
            <a:avLst/>
          </a:prstGeom>
          <a:noFill/>
          <a:ln>
            <a:noFill/>
          </a:ln>
        </p:spPr>
      </p:pic>
      <p:sp>
        <p:nvSpPr>
          <p:cNvPr id="332" name="Google Shape;332;gfff715c662_0_10"/>
          <p:cNvSpPr txBox="1"/>
          <p:nvPr/>
        </p:nvSpPr>
        <p:spPr>
          <a:xfrm>
            <a:off x="134588" y="152534"/>
            <a:ext cx="6972300" cy="32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400" b="1" i="0" u="none" strike="noStrike" cap="none">
                <a:solidFill>
                  <a:schemeClr val="accent1"/>
                </a:solidFill>
                <a:latin typeface="Helvetica Neue"/>
                <a:ea typeface="Helvetica Neue"/>
                <a:cs typeface="Helvetica Neue"/>
                <a:sym typeface="Helvetica Neue"/>
              </a:rPr>
              <a:t>Reflection</a:t>
            </a:r>
            <a:endParaRPr sz="2400" b="0" i="0" u="none" strike="noStrike" cap="none">
              <a:solidFill>
                <a:schemeClr val="accent1"/>
              </a:solidFill>
              <a:latin typeface="Arial"/>
              <a:ea typeface="Arial"/>
              <a:cs typeface="Arial"/>
              <a:sym typeface="Arial"/>
            </a:endParaRPr>
          </a:p>
        </p:txBody>
      </p:sp>
      <p:sp>
        <p:nvSpPr>
          <p:cNvPr id="333" name="Google Shape;333;gfff715c662_0_10"/>
          <p:cNvSpPr/>
          <p:nvPr/>
        </p:nvSpPr>
        <p:spPr>
          <a:xfrm>
            <a:off x="238863" y="597481"/>
            <a:ext cx="4486200" cy="60000"/>
          </a:xfrm>
          <a:prstGeom prst="roundRect">
            <a:avLst>
              <a:gd name="adj" fmla="val 50000"/>
            </a:avLst>
          </a:prstGeom>
          <a:solidFill>
            <a:srgbClr val="08AEB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334" name="Google Shape;334;gfff715c662_0_10"/>
          <p:cNvPicPr preferRelativeResize="0"/>
          <p:nvPr/>
        </p:nvPicPr>
        <p:blipFill rotWithShape="1">
          <a:blip r:embed="rId4">
            <a:alphaModFix/>
          </a:blip>
          <a:srcRect/>
          <a:stretch/>
        </p:blipFill>
        <p:spPr>
          <a:xfrm>
            <a:off x="554944" y="1670524"/>
            <a:ext cx="2338885" cy="1727775"/>
          </a:xfrm>
          <a:prstGeom prst="rect">
            <a:avLst/>
          </a:prstGeom>
          <a:noFill/>
          <a:ln>
            <a:noFill/>
          </a:ln>
        </p:spPr>
      </p:pic>
      <p:sp>
        <p:nvSpPr>
          <p:cNvPr id="335" name="Google Shape;335;gfff715c662_0_10"/>
          <p:cNvSpPr txBox="1"/>
          <p:nvPr/>
        </p:nvSpPr>
        <p:spPr>
          <a:xfrm>
            <a:off x="3058704" y="1841518"/>
            <a:ext cx="5632500" cy="1337100"/>
          </a:xfrm>
          <a:prstGeom prst="rect">
            <a:avLst/>
          </a:prstGeom>
          <a:noFill/>
          <a:ln>
            <a:noFill/>
          </a:ln>
        </p:spPr>
        <p:txBody>
          <a:bodyPr spcFirstLastPara="1" wrap="square" lIns="68575" tIns="68575" rIns="68575" bIns="68575" anchor="t" anchorCtr="0">
            <a:noAutofit/>
          </a:bodyPr>
          <a:lstStyle/>
          <a:p>
            <a:pPr marL="63500" marR="0" lvl="0" indent="0" algn="l" rtl="0">
              <a:lnSpc>
                <a:spcPct val="100000"/>
              </a:lnSpc>
              <a:spcBef>
                <a:spcPts val="0"/>
              </a:spcBef>
              <a:spcAft>
                <a:spcPts val="0"/>
              </a:spcAft>
              <a:buNone/>
            </a:pPr>
            <a:r>
              <a:rPr lang="en-GB" sz="2400" b="0" i="0" u="none" strike="noStrike" cap="none">
                <a:solidFill>
                  <a:srgbClr val="000000"/>
                </a:solidFill>
                <a:latin typeface="Helvetica Neue"/>
                <a:ea typeface="Helvetica Neue"/>
                <a:cs typeface="Helvetica Neue"/>
                <a:sym typeface="Helvetica Neue"/>
              </a:rPr>
              <a:t>What is one change you will make in your practice starting today, next week and next term as a result of this session?</a:t>
            </a:r>
            <a:endParaRPr sz="24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2"/>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2"/>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Next steps </a:t>
            </a:r>
            <a:endParaRPr sz="2400" b="1" i="0" u="none" strike="noStrike" cap="none">
              <a:solidFill>
                <a:schemeClr val="accent1"/>
              </a:solidFill>
              <a:latin typeface="Helvetica Neue"/>
              <a:ea typeface="Helvetica Neue"/>
              <a:cs typeface="Helvetica Neue"/>
              <a:sym typeface="Helvetica Neue"/>
            </a:endParaRPr>
          </a:p>
        </p:txBody>
      </p:sp>
      <p:sp>
        <p:nvSpPr>
          <p:cNvPr id="342" name="Google Shape;342;p22"/>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343" name="Google Shape;343;p22"/>
          <p:cNvPicPr preferRelativeResize="0"/>
          <p:nvPr/>
        </p:nvPicPr>
        <p:blipFill rotWithShape="1">
          <a:blip r:embed="rId3">
            <a:alphaModFix/>
          </a:blip>
          <a:srcRect/>
          <a:stretch/>
        </p:blipFill>
        <p:spPr>
          <a:xfrm>
            <a:off x="8217850" y="4251275"/>
            <a:ext cx="850775" cy="850775"/>
          </a:xfrm>
          <a:prstGeom prst="rect">
            <a:avLst/>
          </a:prstGeom>
          <a:noFill/>
          <a:ln>
            <a:noFill/>
          </a:ln>
        </p:spPr>
      </p:pic>
      <p:sp>
        <p:nvSpPr>
          <p:cNvPr id="344" name="Google Shape;344;p22"/>
          <p:cNvSpPr txBox="1"/>
          <p:nvPr/>
        </p:nvSpPr>
        <p:spPr>
          <a:xfrm>
            <a:off x="2355533" y="2538841"/>
            <a:ext cx="45834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45" name="Google Shape;345;p22"/>
          <p:cNvSpPr/>
          <p:nvPr/>
        </p:nvSpPr>
        <p:spPr>
          <a:xfrm>
            <a:off x="683100" y="1198076"/>
            <a:ext cx="7606200" cy="3106200"/>
          </a:xfrm>
          <a:prstGeom prst="rect">
            <a:avLst/>
          </a:prstGeom>
          <a:noFill/>
          <a:ln w="25400" cap="flat" cmpd="sng">
            <a:solidFill>
              <a:srgbClr val="6923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6" name="Google Shape;346;p22"/>
          <p:cNvSpPr txBox="1"/>
          <p:nvPr/>
        </p:nvSpPr>
        <p:spPr>
          <a:xfrm>
            <a:off x="869890" y="1348928"/>
            <a:ext cx="7166829" cy="136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accent1"/>
                </a:solidFill>
                <a:latin typeface="Helvetica Neue"/>
                <a:ea typeface="Helvetica Neue"/>
                <a:cs typeface="Helvetica Neue"/>
                <a:sym typeface="Helvetica Neue"/>
              </a:rPr>
              <a:t>We will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434343"/>
              </a:solidFill>
              <a:latin typeface="Helvetica Neue"/>
              <a:ea typeface="Helvetica Neue"/>
              <a:cs typeface="Helvetica Neue"/>
              <a:sym typeface="Helvetica Neue"/>
            </a:endParaRPr>
          </a:p>
          <a:p>
            <a:pPr marL="457200" marR="0" lvl="0" indent="-368300" algn="l" rtl="0">
              <a:lnSpc>
                <a:spcPct val="100000"/>
              </a:lnSpc>
              <a:spcBef>
                <a:spcPts val="0"/>
              </a:spcBef>
              <a:spcAft>
                <a:spcPts val="0"/>
              </a:spcAft>
              <a:buClr>
                <a:srgbClr val="434343"/>
              </a:buClr>
              <a:buSzPts val="2200"/>
              <a:buFont typeface="Helvetica Neue"/>
              <a:buChar char="●"/>
            </a:pPr>
            <a:r>
              <a:rPr lang="en-GB" sz="1800" b="0" i="0" u="none" strike="noStrike" cap="none">
                <a:solidFill>
                  <a:srgbClr val="000000"/>
                </a:solidFill>
                <a:latin typeface="Helvetica Neue"/>
                <a:ea typeface="Helvetica Neue"/>
                <a:cs typeface="Helvetica Neue"/>
                <a:sym typeface="Helvetica Neue"/>
              </a:rPr>
              <a:t>Plan opportunities for exploratory and presentational talk using the Oracy Framework as a tool to set, model and scaffold expectations for talk.  </a:t>
            </a:r>
            <a:endParaRPr sz="1800" b="0" i="0" u="none" strike="noStrike" cap="none">
              <a:solidFill>
                <a:srgbClr val="000000"/>
              </a:solidFill>
              <a:latin typeface="Helvetica Neue"/>
              <a:ea typeface="Helvetica Neue"/>
              <a:cs typeface="Helvetica Neue"/>
              <a:sym typeface="Helvetica Neue"/>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Helvetica Neue"/>
              <a:ea typeface="Helvetica Neue"/>
              <a:cs typeface="Helvetica Neue"/>
              <a:sym typeface="Helvetica Neue"/>
            </a:endParaRPr>
          </a:p>
          <a:p>
            <a:pPr marL="457200" marR="0" lvl="0" indent="-368300" algn="l" rtl="0">
              <a:lnSpc>
                <a:spcPct val="100000"/>
              </a:lnSpc>
              <a:spcBef>
                <a:spcPts val="0"/>
              </a:spcBef>
              <a:spcAft>
                <a:spcPts val="0"/>
              </a:spcAft>
              <a:buClr>
                <a:srgbClr val="434343"/>
              </a:buClr>
              <a:buSzPts val="2200"/>
              <a:buFont typeface="Helvetica Neue"/>
              <a:buChar char="●"/>
            </a:pPr>
            <a:r>
              <a:rPr lang="en-GB" sz="1800" b="0" i="0" u="none" strike="noStrike" cap="none">
                <a:solidFill>
                  <a:srgbClr val="000000"/>
                </a:solidFill>
                <a:latin typeface="Helvetica Neue"/>
                <a:ea typeface="Helvetica Neue"/>
                <a:cs typeface="Helvetica Neue"/>
                <a:sym typeface="Helvetica Neue"/>
              </a:rPr>
              <a:t>Introduce the Oracy Framework to students as a tool to develop their understanding of oracy and support self and peer reflection. </a:t>
            </a:r>
            <a:endParaRPr sz="1800" b="0" i="0" u="none" strike="noStrike" cap="none">
              <a:solidFill>
                <a:srgbClr val="000000"/>
              </a:solidFill>
              <a:latin typeface="Helvetica Neue"/>
              <a:ea typeface="Helvetica Neue"/>
              <a:cs typeface="Helvetica Neue"/>
              <a:sym typeface="Helvetica Neue"/>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434343"/>
              </a:buClr>
              <a:buSzPts val="1800"/>
              <a:buFont typeface="Helvetica Neue"/>
              <a:buNone/>
            </a:pPr>
            <a:endParaRPr sz="1800" b="0"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434343"/>
              </a:buClr>
              <a:buSzPts val="1800"/>
              <a:buFont typeface="Helvetica Neue"/>
              <a:buNone/>
            </a:pPr>
            <a:endParaRPr sz="1800" b="0"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434343"/>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9235C"/>
        </a:solidFill>
        <a:effectLst/>
      </p:bgPr>
    </p:bg>
    <p:spTree>
      <p:nvGrpSpPr>
        <p:cNvPr id="1" name="Shape 343"/>
        <p:cNvGrpSpPr/>
        <p:nvPr/>
      </p:nvGrpSpPr>
      <p:grpSpPr>
        <a:xfrm>
          <a:off x="0" y="0"/>
          <a:ext cx="0" cy="0"/>
          <a:chOff x="0" y="0"/>
          <a:chExt cx="0" cy="0"/>
        </a:xfrm>
      </p:grpSpPr>
      <p:pic>
        <p:nvPicPr>
          <p:cNvPr id="344" name="Google Shape;344;p37"/>
          <p:cNvPicPr preferRelativeResize="0"/>
          <p:nvPr/>
        </p:nvPicPr>
        <p:blipFill rotWithShape="1">
          <a:blip r:embed="rId3">
            <a:alphaModFix/>
          </a:blip>
          <a:srcRect/>
          <a:stretch/>
        </p:blipFill>
        <p:spPr>
          <a:xfrm>
            <a:off x="3478371" y="350350"/>
            <a:ext cx="2221400" cy="2221400"/>
          </a:xfrm>
          <a:prstGeom prst="rect">
            <a:avLst/>
          </a:prstGeom>
          <a:noFill/>
          <a:ln>
            <a:noFill/>
          </a:ln>
        </p:spPr>
      </p:pic>
      <p:sp>
        <p:nvSpPr>
          <p:cNvPr id="345" name="Google Shape;345;p37"/>
          <p:cNvSpPr txBox="1"/>
          <p:nvPr/>
        </p:nvSpPr>
        <p:spPr>
          <a:xfrm>
            <a:off x="887800" y="2454763"/>
            <a:ext cx="8061900" cy="333000"/>
          </a:xfrm>
          <a:prstGeom prst="rect">
            <a:avLst/>
          </a:prstGeom>
          <a:noFill/>
          <a:ln>
            <a:noFill/>
          </a:ln>
        </p:spPr>
        <p:txBody>
          <a:bodyPr spcFirstLastPara="1" wrap="square" lIns="91425" tIns="91425" rIns="91425" bIns="91425" anchor="t" anchorCtr="0">
            <a:noAutofit/>
          </a:bodyPr>
          <a:lstStyle/>
          <a:p>
            <a:pPr marL="2743200" marR="0" lvl="0" indent="457200" algn="l" rtl="0">
              <a:lnSpc>
                <a:spcPct val="100000"/>
              </a:lnSpc>
              <a:spcBef>
                <a:spcPts val="0"/>
              </a:spcBef>
              <a:spcAft>
                <a:spcPts val="0"/>
              </a:spcAft>
              <a:buClr>
                <a:srgbClr val="000000"/>
              </a:buClr>
              <a:buSzPts val="1800"/>
              <a:buFont typeface="Arial"/>
              <a:buNone/>
            </a:pPr>
            <a:br>
              <a:rPr lang="en-GB" sz="1800" b="1">
                <a:solidFill>
                  <a:srgbClr val="FFFFFF"/>
                </a:solidFill>
                <a:latin typeface="Helvetica Neue"/>
                <a:ea typeface="Helvetica Neue"/>
                <a:cs typeface="Helvetica Neue"/>
                <a:sym typeface="Helvetica Neue"/>
              </a:rPr>
            </a:br>
            <a:r>
              <a:rPr lang="en-GB" sz="1800" b="1">
                <a:solidFill>
                  <a:srgbClr val="FFFFFF"/>
                </a:solidFill>
                <a:latin typeface="Helvetica Neue"/>
                <a:ea typeface="Helvetica Neue"/>
                <a:cs typeface="Helvetica Neue"/>
                <a:sym typeface="Helvetica Neue"/>
              </a:rPr>
              <a:t>GET IN TOUCH</a:t>
            </a:r>
            <a:br>
              <a:rPr lang="en-GB" sz="1800" b="1">
                <a:solidFill>
                  <a:srgbClr val="FFFFFF"/>
                </a:solidFill>
                <a:latin typeface="Helvetica Neue"/>
                <a:ea typeface="Helvetica Neue"/>
                <a:cs typeface="Helvetica Neue"/>
                <a:sym typeface="Helvetica Neue"/>
              </a:rPr>
            </a:br>
            <a:br>
              <a:rPr lang="en-GB" sz="1800" b="1">
                <a:solidFill>
                  <a:srgbClr val="FFFFFF"/>
                </a:solidFill>
                <a:latin typeface="Helvetica Neue"/>
                <a:ea typeface="Helvetica Neue"/>
                <a:cs typeface="Helvetica Neue"/>
                <a:sym typeface="Helvetica Neue"/>
              </a:rPr>
            </a:br>
            <a:endParaRPr sz="1800" b="1" i="0" u="none" strike="noStrike" cap="none">
              <a:solidFill>
                <a:srgbClr val="FFFFFF"/>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accent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434343"/>
              </a:solidFill>
              <a:latin typeface="Helvetica Neue"/>
              <a:ea typeface="Helvetica Neue"/>
              <a:cs typeface="Helvetica Neue"/>
              <a:sym typeface="Helvetica Neue"/>
            </a:endParaRPr>
          </a:p>
        </p:txBody>
      </p:sp>
      <p:pic>
        <p:nvPicPr>
          <p:cNvPr id="346" name="Google Shape;346;p37"/>
          <p:cNvPicPr preferRelativeResize="0"/>
          <p:nvPr/>
        </p:nvPicPr>
        <p:blipFill>
          <a:blip r:embed="rId4">
            <a:alphaModFix/>
          </a:blip>
          <a:stretch>
            <a:fillRect/>
          </a:stretch>
        </p:blipFill>
        <p:spPr>
          <a:xfrm>
            <a:off x="4388150" y="4456424"/>
            <a:ext cx="249450" cy="249450"/>
          </a:xfrm>
          <a:prstGeom prst="rect">
            <a:avLst/>
          </a:prstGeom>
          <a:noFill/>
          <a:ln>
            <a:noFill/>
          </a:ln>
        </p:spPr>
      </p:pic>
      <p:pic>
        <p:nvPicPr>
          <p:cNvPr id="347" name="Google Shape;347;p37"/>
          <p:cNvPicPr preferRelativeResize="0"/>
          <p:nvPr/>
        </p:nvPicPr>
        <p:blipFill>
          <a:blip r:embed="rId5">
            <a:alphaModFix/>
          </a:blip>
          <a:stretch>
            <a:fillRect/>
          </a:stretch>
        </p:blipFill>
        <p:spPr>
          <a:xfrm>
            <a:off x="982800" y="4389700"/>
            <a:ext cx="333000" cy="333000"/>
          </a:xfrm>
          <a:prstGeom prst="rect">
            <a:avLst/>
          </a:prstGeom>
          <a:noFill/>
          <a:ln>
            <a:noFill/>
          </a:ln>
        </p:spPr>
      </p:pic>
      <p:pic>
        <p:nvPicPr>
          <p:cNvPr id="348" name="Google Shape;348;p37"/>
          <p:cNvPicPr preferRelativeResize="0"/>
          <p:nvPr/>
        </p:nvPicPr>
        <p:blipFill>
          <a:blip r:embed="rId6">
            <a:alphaModFix/>
          </a:blip>
          <a:stretch>
            <a:fillRect/>
          </a:stretch>
        </p:blipFill>
        <p:spPr>
          <a:xfrm>
            <a:off x="6396825" y="4389700"/>
            <a:ext cx="333000" cy="333000"/>
          </a:xfrm>
          <a:prstGeom prst="rect">
            <a:avLst/>
          </a:prstGeom>
          <a:noFill/>
          <a:ln>
            <a:noFill/>
          </a:ln>
        </p:spPr>
      </p:pic>
      <p:pic>
        <p:nvPicPr>
          <p:cNvPr id="349" name="Google Shape;349;p37"/>
          <p:cNvPicPr preferRelativeResize="0"/>
          <p:nvPr/>
        </p:nvPicPr>
        <p:blipFill>
          <a:blip r:embed="rId7">
            <a:alphaModFix/>
          </a:blip>
          <a:stretch>
            <a:fillRect/>
          </a:stretch>
        </p:blipFill>
        <p:spPr>
          <a:xfrm>
            <a:off x="1965950" y="3308225"/>
            <a:ext cx="333000" cy="333000"/>
          </a:xfrm>
          <a:prstGeom prst="rect">
            <a:avLst/>
          </a:prstGeom>
          <a:noFill/>
          <a:ln>
            <a:noFill/>
          </a:ln>
        </p:spPr>
      </p:pic>
      <p:pic>
        <p:nvPicPr>
          <p:cNvPr id="350" name="Google Shape;350;p37"/>
          <p:cNvPicPr preferRelativeResize="0"/>
          <p:nvPr/>
        </p:nvPicPr>
        <p:blipFill>
          <a:blip r:embed="rId8">
            <a:alphaModFix/>
          </a:blip>
          <a:stretch>
            <a:fillRect/>
          </a:stretch>
        </p:blipFill>
        <p:spPr>
          <a:xfrm>
            <a:off x="4422575" y="3308225"/>
            <a:ext cx="333000" cy="333000"/>
          </a:xfrm>
          <a:prstGeom prst="rect">
            <a:avLst/>
          </a:prstGeom>
          <a:noFill/>
          <a:ln>
            <a:noFill/>
          </a:ln>
        </p:spPr>
      </p:pic>
      <p:sp>
        <p:nvSpPr>
          <p:cNvPr id="351" name="Google Shape;351;p37"/>
          <p:cNvSpPr txBox="1"/>
          <p:nvPr/>
        </p:nvSpPr>
        <p:spPr>
          <a:xfrm>
            <a:off x="541050" y="3235375"/>
            <a:ext cx="8061900" cy="33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a:solidFill>
                  <a:srgbClr val="FFFFFF"/>
                </a:solidFill>
                <a:latin typeface="Helvetica Neue"/>
                <a:ea typeface="Helvetica Neue"/>
                <a:cs typeface="Helvetica Neue"/>
                <a:sym typeface="Helvetica Neue"/>
              </a:rPr>
              <a:t> </a:t>
            </a:r>
            <a:r>
              <a:rPr lang="en-GB" sz="1800" b="1" u="sng">
                <a:solidFill>
                  <a:schemeClr val="hlink"/>
                </a:solidFill>
                <a:latin typeface="Helvetica Neue"/>
                <a:ea typeface="Helvetica Neue"/>
                <a:cs typeface="Helvetica Neue"/>
                <a:sym typeface="Helvetica Neue"/>
                <a:hlinkClick r:id="rId9"/>
              </a:rPr>
              <a:t>www.voice21.org</a:t>
            </a:r>
            <a:r>
              <a:rPr lang="en-GB" sz="1800" b="1">
                <a:solidFill>
                  <a:srgbClr val="FFFFFF"/>
                </a:solidFill>
                <a:latin typeface="Helvetica Neue"/>
                <a:ea typeface="Helvetica Neue"/>
                <a:cs typeface="Helvetica Neue"/>
                <a:sym typeface="Helvetica Neue"/>
              </a:rPr>
              <a:t>         </a:t>
            </a:r>
            <a:r>
              <a:rPr lang="en-GB" sz="1800" b="1" u="sng">
                <a:solidFill>
                  <a:schemeClr val="hlink"/>
                </a:solidFill>
                <a:latin typeface="Helvetica Neue"/>
                <a:ea typeface="Helvetica Neue"/>
                <a:cs typeface="Helvetica Neue"/>
                <a:sym typeface="Helvetica Neue"/>
                <a:hlinkClick r:id="rId10"/>
              </a:rPr>
              <a:t>hello@voice21.org</a:t>
            </a:r>
            <a:endParaRPr sz="1800" b="1" i="0" u="none" strike="noStrike" cap="none">
              <a:solidFill>
                <a:schemeClr val="accent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434343"/>
              </a:solidFill>
              <a:latin typeface="Helvetica Neue"/>
              <a:ea typeface="Helvetica Neue"/>
              <a:cs typeface="Helvetica Neue"/>
              <a:sym typeface="Helvetica Neue"/>
            </a:endParaRPr>
          </a:p>
        </p:txBody>
      </p:sp>
      <p:sp>
        <p:nvSpPr>
          <p:cNvPr id="352" name="Google Shape;352;p37"/>
          <p:cNvSpPr txBox="1"/>
          <p:nvPr/>
        </p:nvSpPr>
        <p:spPr>
          <a:xfrm>
            <a:off x="541050" y="3922088"/>
            <a:ext cx="8061900" cy="33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a:solidFill>
                  <a:srgbClr val="FFFFFF"/>
                </a:solidFill>
                <a:latin typeface="Helvetica Neue"/>
                <a:ea typeface="Helvetica Neue"/>
                <a:cs typeface="Helvetica Neue"/>
                <a:sym typeface="Helvetica Neue"/>
              </a:rPr>
              <a:t>CONNECT ON SOCIAL</a:t>
            </a:r>
            <a:endParaRPr sz="1800" b="1" i="0" u="none" strike="noStrike" cap="none">
              <a:solidFill>
                <a:schemeClr val="accent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434343"/>
              </a:solidFill>
              <a:latin typeface="Helvetica Neue"/>
              <a:ea typeface="Helvetica Neue"/>
              <a:cs typeface="Helvetica Neue"/>
              <a:sym typeface="Helvetica Neue"/>
            </a:endParaRPr>
          </a:p>
        </p:txBody>
      </p:sp>
      <p:sp>
        <p:nvSpPr>
          <p:cNvPr id="353" name="Google Shape;353;p37"/>
          <p:cNvSpPr txBox="1"/>
          <p:nvPr/>
        </p:nvSpPr>
        <p:spPr>
          <a:xfrm>
            <a:off x="371650" y="4345175"/>
            <a:ext cx="8061900" cy="33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dirty="0">
                <a:solidFill>
                  <a:schemeClr val="accent1"/>
                </a:solidFill>
                <a:latin typeface="Helvetica Neue"/>
                <a:ea typeface="Helvetica Neue"/>
                <a:cs typeface="Helvetica Neue"/>
                <a:sym typeface="Helvetica Neue"/>
              </a:rPr>
              <a:t>               </a:t>
            </a:r>
            <a:r>
              <a:rPr lang="en-GB" sz="1800" b="1" u="sng" dirty="0">
                <a:solidFill>
                  <a:schemeClr val="hlink"/>
                </a:solidFill>
                <a:latin typeface="Helvetica Neue"/>
                <a:ea typeface="Helvetica Neue"/>
                <a:cs typeface="Helvetica Neue"/>
                <a:sym typeface="Helvetica Neue"/>
                <a:hlinkClick r:id="rId11"/>
              </a:rPr>
              <a:t>@voice21oracy.bsky.social</a:t>
            </a:r>
            <a:r>
              <a:rPr lang="en-GB" sz="1800" b="1" dirty="0">
                <a:solidFill>
                  <a:schemeClr val="accent1"/>
                </a:solidFill>
                <a:latin typeface="Helvetica Neue"/>
                <a:ea typeface="Helvetica Neue"/>
                <a:cs typeface="Helvetica Neue"/>
                <a:sym typeface="Helvetica Neue"/>
              </a:rPr>
              <a:t>      </a:t>
            </a:r>
            <a:r>
              <a:rPr lang="en-GB" sz="1800" b="1" u="sng" dirty="0">
                <a:solidFill>
                  <a:schemeClr val="hlink"/>
                </a:solidFill>
                <a:latin typeface="Helvetica Neue"/>
                <a:ea typeface="Helvetica Neue"/>
                <a:cs typeface="Helvetica Neue"/>
                <a:sym typeface="Helvetica Neue"/>
                <a:hlinkClick r:id="rId12"/>
              </a:rPr>
              <a:t>@voice21oracy</a:t>
            </a:r>
            <a:r>
              <a:rPr lang="en-GB" sz="1800" b="1" dirty="0">
                <a:solidFill>
                  <a:schemeClr val="accent1"/>
                </a:solidFill>
                <a:latin typeface="Helvetica Neue"/>
                <a:ea typeface="Helvetica Neue"/>
                <a:cs typeface="Helvetica Neue"/>
                <a:sym typeface="Helvetica Neue"/>
              </a:rPr>
              <a:t>        </a:t>
            </a:r>
            <a:r>
              <a:rPr lang="en-GB" sz="1800" b="1" u="sng" dirty="0">
                <a:solidFill>
                  <a:schemeClr val="hlink"/>
                </a:solidFill>
                <a:latin typeface="Helvetica Neue"/>
                <a:ea typeface="Helvetica Neue"/>
                <a:cs typeface="Helvetica Neue"/>
                <a:sym typeface="Helvetica Neue"/>
                <a:hlinkClick r:id="rId13"/>
              </a:rPr>
              <a:t>Voice 21 UK</a:t>
            </a:r>
            <a:endParaRPr sz="1400" b="1" i="0" u="none" strike="noStrike" cap="none" dirty="0">
              <a:solidFill>
                <a:schemeClr val="accent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4"/>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4"/>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What is oracy?</a:t>
            </a:r>
            <a:endParaRPr sz="2400" b="1" i="0" u="none" strike="noStrike" cap="none">
              <a:solidFill>
                <a:schemeClr val="accent1"/>
              </a:solidFill>
              <a:latin typeface="Helvetica Neue"/>
              <a:ea typeface="Helvetica Neue"/>
              <a:cs typeface="Helvetica Neue"/>
              <a:sym typeface="Helvetica Neue"/>
            </a:endParaRPr>
          </a:p>
        </p:txBody>
      </p:sp>
      <p:sp>
        <p:nvSpPr>
          <p:cNvPr id="85" name="Google Shape;85;p4"/>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86" name="Google Shape;86;p4"/>
          <p:cNvPicPr preferRelativeResize="0"/>
          <p:nvPr/>
        </p:nvPicPr>
        <p:blipFill rotWithShape="1">
          <a:blip r:embed="rId3">
            <a:alphaModFix/>
          </a:blip>
          <a:srcRect/>
          <a:stretch/>
        </p:blipFill>
        <p:spPr>
          <a:xfrm>
            <a:off x="8217850" y="4251275"/>
            <a:ext cx="850775" cy="850775"/>
          </a:xfrm>
          <a:prstGeom prst="rect">
            <a:avLst/>
          </a:prstGeom>
          <a:noFill/>
          <a:ln>
            <a:noFill/>
          </a:ln>
        </p:spPr>
      </p:pic>
      <p:pic>
        <p:nvPicPr>
          <p:cNvPr id="87" name="Google Shape;87;p4"/>
          <p:cNvPicPr preferRelativeResize="0"/>
          <p:nvPr/>
        </p:nvPicPr>
        <p:blipFill rotWithShape="1">
          <a:blip r:embed="rId4">
            <a:alphaModFix/>
          </a:blip>
          <a:srcRect l="17912" t="23878"/>
          <a:stretch/>
        </p:blipFill>
        <p:spPr>
          <a:xfrm>
            <a:off x="1590814" y="1476949"/>
            <a:ext cx="5760122" cy="2065104"/>
          </a:xfrm>
          <a:prstGeom prst="rect">
            <a:avLst/>
          </a:prstGeom>
          <a:noFill/>
          <a:ln>
            <a:noFill/>
          </a:ln>
        </p:spPr>
      </p:pic>
      <p:sp>
        <p:nvSpPr>
          <p:cNvPr id="88" name="Google Shape;88;p4"/>
          <p:cNvSpPr txBox="1"/>
          <p:nvPr/>
        </p:nvSpPr>
        <p:spPr>
          <a:xfrm>
            <a:off x="441960" y="920770"/>
            <a:ext cx="3413760" cy="490221"/>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434343"/>
              </a:buClr>
              <a:buSzPts val="1800"/>
              <a:buFont typeface="Helvetica Neue"/>
              <a:buChar char="●"/>
            </a:pPr>
            <a:r>
              <a:rPr lang="en-GB" sz="2400" b="0" i="0" u="none" strike="noStrike" cap="none">
                <a:solidFill>
                  <a:srgbClr val="434343"/>
                </a:solidFill>
                <a:latin typeface="Helvetica Neue"/>
                <a:ea typeface="Helvetica Neue"/>
                <a:cs typeface="Helvetica Neue"/>
                <a:sym typeface="Helvetica Neue"/>
              </a:rPr>
              <a:t>A neologism</a:t>
            </a:r>
            <a:endParaRPr sz="1400" b="0" i="0" u="none" strike="noStrike" cap="none">
              <a:solidFill>
                <a:srgbClr val="000000"/>
              </a:solidFill>
              <a:latin typeface="Arial"/>
              <a:ea typeface="Arial"/>
              <a:cs typeface="Arial"/>
              <a:sym typeface="Arial"/>
            </a:endParaRPr>
          </a:p>
        </p:txBody>
      </p:sp>
      <p:sp>
        <p:nvSpPr>
          <p:cNvPr id="89" name="Google Shape;89;p4"/>
          <p:cNvSpPr txBox="1"/>
          <p:nvPr/>
        </p:nvSpPr>
        <p:spPr>
          <a:xfrm>
            <a:off x="723900" y="3727801"/>
            <a:ext cx="7493950" cy="490221"/>
          </a:xfrm>
          <a:prstGeom prst="rect">
            <a:avLst/>
          </a:prstGeom>
          <a:noFill/>
          <a:ln>
            <a:noFill/>
          </a:ln>
        </p:spPr>
        <p:txBody>
          <a:bodyPr spcFirstLastPara="1" wrap="square" lIns="91425" tIns="91425" rIns="91425" bIns="91425" anchor="t" anchorCtr="0">
            <a:noAutofit/>
          </a:bodyPr>
          <a:lstStyle/>
          <a:p>
            <a:pPr marL="11430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434343"/>
                </a:solidFill>
                <a:latin typeface="Helvetica Neue"/>
                <a:ea typeface="Helvetica Neue"/>
                <a:cs typeface="Helvetica Neue"/>
                <a:sym typeface="Helvetica Neue"/>
              </a:rPr>
              <a:t>Oracy is articulating ideas, developing understanding and engaging with others through speaking, listening and communication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70a9f9a62b_0_0"/>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g170a9f9a62b_0_0"/>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What is oracy education?</a:t>
            </a:r>
            <a:endParaRPr sz="2400" b="1" i="0" u="none" strike="noStrike" cap="none">
              <a:solidFill>
                <a:schemeClr val="accent1"/>
              </a:solidFill>
              <a:latin typeface="Helvetica Neue"/>
              <a:ea typeface="Helvetica Neue"/>
              <a:cs typeface="Helvetica Neue"/>
              <a:sym typeface="Helvetica Neue"/>
            </a:endParaRPr>
          </a:p>
        </p:txBody>
      </p:sp>
      <p:sp>
        <p:nvSpPr>
          <p:cNvPr id="96" name="Google Shape;96;g170a9f9a62b_0_0"/>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97" name="Google Shape;97;g170a9f9a62b_0_0"/>
          <p:cNvPicPr preferRelativeResize="0"/>
          <p:nvPr/>
        </p:nvPicPr>
        <p:blipFill rotWithShape="1">
          <a:blip r:embed="rId3">
            <a:alphaModFix/>
          </a:blip>
          <a:srcRect/>
          <a:stretch/>
        </p:blipFill>
        <p:spPr>
          <a:xfrm>
            <a:off x="8217850" y="4251275"/>
            <a:ext cx="850775" cy="850775"/>
          </a:xfrm>
          <a:prstGeom prst="rect">
            <a:avLst/>
          </a:prstGeom>
          <a:noFill/>
          <a:ln>
            <a:noFill/>
          </a:ln>
        </p:spPr>
      </p:pic>
      <p:pic>
        <p:nvPicPr>
          <p:cNvPr id="98" name="Google Shape;98;g170a9f9a62b_0_0"/>
          <p:cNvPicPr preferRelativeResize="0"/>
          <p:nvPr/>
        </p:nvPicPr>
        <p:blipFill rotWithShape="1">
          <a:blip r:embed="rId4">
            <a:alphaModFix/>
          </a:blip>
          <a:srcRect/>
          <a:stretch/>
        </p:blipFill>
        <p:spPr>
          <a:xfrm>
            <a:off x="1613775" y="1055150"/>
            <a:ext cx="5661776" cy="336963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6"/>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6"/>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Oracy in action</a:t>
            </a:r>
            <a:endParaRPr sz="2400" b="1" i="0" u="none" strike="noStrike" cap="none">
              <a:solidFill>
                <a:schemeClr val="accent1"/>
              </a:solidFill>
              <a:latin typeface="Helvetica Neue"/>
              <a:ea typeface="Helvetica Neue"/>
              <a:cs typeface="Helvetica Neue"/>
              <a:sym typeface="Helvetica Neue"/>
            </a:endParaRPr>
          </a:p>
        </p:txBody>
      </p:sp>
      <p:sp>
        <p:nvSpPr>
          <p:cNvPr id="105" name="Google Shape;105;p6"/>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106" name="Google Shape;106;p6"/>
          <p:cNvPicPr preferRelativeResize="0"/>
          <p:nvPr/>
        </p:nvPicPr>
        <p:blipFill rotWithShape="1">
          <a:blip r:embed="rId3">
            <a:alphaModFix/>
          </a:blip>
          <a:srcRect/>
          <a:stretch/>
        </p:blipFill>
        <p:spPr>
          <a:xfrm>
            <a:off x="8217850" y="4251275"/>
            <a:ext cx="850775" cy="850775"/>
          </a:xfrm>
          <a:prstGeom prst="rect">
            <a:avLst/>
          </a:prstGeom>
          <a:noFill/>
          <a:ln>
            <a:noFill/>
          </a:ln>
        </p:spPr>
      </p:pic>
      <p:pic>
        <p:nvPicPr>
          <p:cNvPr id="107" name="Google Shape;107;p6">
            <a:hlinkClick r:id="rId4"/>
          </p:cNvPr>
          <p:cNvPicPr preferRelativeResize="0"/>
          <p:nvPr/>
        </p:nvPicPr>
        <p:blipFill rotWithShape="1">
          <a:blip r:embed="rId5">
            <a:alphaModFix/>
          </a:blip>
          <a:srcRect/>
          <a:stretch/>
        </p:blipFill>
        <p:spPr>
          <a:xfrm>
            <a:off x="999305" y="1040486"/>
            <a:ext cx="2935385" cy="1628375"/>
          </a:xfrm>
          <a:prstGeom prst="rect">
            <a:avLst/>
          </a:prstGeom>
          <a:noFill/>
          <a:ln>
            <a:noFill/>
          </a:ln>
        </p:spPr>
      </p:pic>
      <p:sp>
        <p:nvSpPr>
          <p:cNvPr id="108" name="Google Shape;108;p6"/>
          <p:cNvSpPr txBox="1"/>
          <p:nvPr/>
        </p:nvSpPr>
        <p:spPr>
          <a:xfrm>
            <a:off x="4563869" y="2081677"/>
            <a:ext cx="3363600" cy="980145"/>
          </a:xfrm>
          <a:prstGeom prst="rect">
            <a:avLst/>
          </a:prstGeom>
          <a:noFill/>
          <a:ln>
            <a:noFill/>
          </a:ln>
        </p:spPr>
        <p:txBody>
          <a:bodyPr spcFirstLastPara="1" wrap="square" lIns="91425" tIns="91425" rIns="91425" bIns="91425" anchor="t" anchorCtr="0">
            <a:noAutofit/>
          </a:bodyPr>
          <a:lstStyle/>
          <a:p>
            <a:pPr marL="11430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rgbClr val="434343"/>
                </a:solidFill>
                <a:latin typeface="Helvetica Neue"/>
                <a:ea typeface="Helvetica Neue"/>
                <a:cs typeface="Helvetica Neue"/>
                <a:sym typeface="Helvetica Neue"/>
              </a:rPr>
              <a:t>How do students learn </a:t>
            </a:r>
            <a:r>
              <a:rPr lang="en-GB" sz="2400" b="0" i="1" u="none" strike="noStrike" cap="none">
                <a:solidFill>
                  <a:srgbClr val="434343"/>
                </a:solidFill>
                <a:latin typeface="Helvetica Neue"/>
                <a:ea typeface="Helvetica Neue"/>
                <a:cs typeface="Helvetica Neue"/>
                <a:sym typeface="Helvetica Neue"/>
              </a:rPr>
              <a:t>to </a:t>
            </a:r>
            <a:r>
              <a:rPr lang="en-GB" sz="2400" b="0" i="0" u="none" strike="noStrike" cap="none">
                <a:solidFill>
                  <a:srgbClr val="434343"/>
                </a:solidFill>
                <a:latin typeface="Helvetica Neue"/>
                <a:ea typeface="Helvetica Neue"/>
                <a:cs typeface="Helvetica Neue"/>
                <a:sym typeface="Helvetica Neue"/>
              </a:rPr>
              <a:t>and </a:t>
            </a:r>
            <a:r>
              <a:rPr lang="en-GB" sz="2400" b="0" i="1" u="none" strike="noStrike" cap="none">
                <a:solidFill>
                  <a:srgbClr val="434343"/>
                </a:solidFill>
                <a:latin typeface="Helvetica Neue"/>
                <a:ea typeface="Helvetica Neue"/>
                <a:cs typeface="Helvetica Neue"/>
                <a:sym typeface="Helvetica Neue"/>
              </a:rPr>
              <a:t>through </a:t>
            </a:r>
            <a:r>
              <a:rPr lang="en-GB" sz="2400" b="0" i="0" u="none" strike="noStrike" cap="none">
                <a:solidFill>
                  <a:srgbClr val="434343"/>
                </a:solidFill>
                <a:latin typeface="Helvetica Neue"/>
                <a:ea typeface="Helvetica Neue"/>
                <a:cs typeface="Helvetica Neue"/>
                <a:sym typeface="Helvetica Neue"/>
              </a:rPr>
              <a:t>talk in these clips?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43434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434343"/>
              </a:solidFill>
              <a:latin typeface="Helvetica Neue"/>
              <a:ea typeface="Helvetica Neue"/>
              <a:cs typeface="Helvetica Neue"/>
              <a:sym typeface="Helvetica Neue"/>
            </a:endParaRPr>
          </a:p>
        </p:txBody>
      </p:sp>
      <p:pic>
        <p:nvPicPr>
          <p:cNvPr id="109" name="Google Shape;109;p6"/>
          <p:cNvPicPr preferRelativeResize="0"/>
          <p:nvPr/>
        </p:nvPicPr>
        <p:blipFill rotWithShape="1">
          <a:blip r:embed="rId6">
            <a:alphaModFix/>
          </a:blip>
          <a:srcRect/>
          <a:stretch/>
        </p:blipFill>
        <p:spPr>
          <a:xfrm>
            <a:off x="999305" y="2811064"/>
            <a:ext cx="2935384" cy="16454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endParaRPr/>
          </a:p>
        </p:txBody>
      </p:sp>
      <p:pic>
        <p:nvPicPr>
          <p:cNvPr id="2" name="Online Media 1">
            <a:hlinkClick r:id="" action="ppaction://media"/>
            <a:extLst>
              <a:ext uri="{FF2B5EF4-FFF2-40B4-BE49-F238E27FC236}">
                <a16:creationId xmlns:a16="http://schemas.microsoft.com/office/drawing/2014/main" id="{AE3534E2-9983-EE72-82A3-CDC241993999}"/>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3" name="Online Media 2">
            <a:hlinkClick r:id="" action="ppaction://media"/>
            <a:extLst>
              <a:ext uri="{FF2B5EF4-FFF2-40B4-BE49-F238E27FC236}">
                <a16:creationId xmlns:a16="http://schemas.microsoft.com/office/drawing/2014/main" id="{064D08D9-88E1-0297-464C-408E6E5F946B}"/>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8"/>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8"/>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Oracy in action</a:t>
            </a:r>
            <a:endParaRPr sz="2400" b="1" i="0" u="none" strike="noStrike" cap="none">
              <a:solidFill>
                <a:schemeClr val="accent1"/>
              </a:solidFill>
              <a:latin typeface="Helvetica Neue"/>
              <a:ea typeface="Helvetica Neue"/>
              <a:cs typeface="Helvetica Neue"/>
              <a:sym typeface="Helvetica Neue"/>
            </a:endParaRPr>
          </a:p>
        </p:txBody>
      </p:sp>
      <p:sp>
        <p:nvSpPr>
          <p:cNvPr id="127" name="Google Shape;127;p8"/>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128" name="Google Shape;128;p8"/>
          <p:cNvPicPr preferRelativeResize="0"/>
          <p:nvPr/>
        </p:nvPicPr>
        <p:blipFill rotWithShape="1">
          <a:blip r:embed="rId3">
            <a:alphaModFix/>
          </a:blip>
          <a:srcRect/>
          <a:stretch/>
        </p:blipFill>
        <p:spPr>
          <a:xfrm>
            <a:off x="8217850" y="4251275"/>
            <a:ext cx="850775" cy="850775"/>
          </a:xfrm>
          <a:prstGeom prst="rect">
            <a:avLst/>
          </a:prstGeom>
          <a:noFill/>
          <a:ln>
            <a:noFill/>
          </a:ln>
        </p:spPr>
      </p:pic>
      <p:pic>
        <p:nvPicPr>
          <p:cNvPr id="129" name="Google Shape;129;p8"/>
          <p:cNvPicPr preferRelativeResize="0"/>
          <p:nvPr/>
        </p:nvPicPr>
        <p:blipFill rotWithShape="1">
          <a:blip r:embed="rId4">
            <a:alphaModFix/>
          </a:blip>
          <a:srcRect b="49295"/>
          <a:stretch/>
        </p:blipFill>
        <p:spPr>
          <a:xfrm>
            <a:off x="6061842" y="2908175"/>
            <a:ext cx="1442816" cy="721878"/>
          </a:xfrm>
          <a:prstGeom prst="rect">
            <a:avLst/>
          </a:prstGeom>
          <a:noFill/>
          <a:ln>
            <a:noFill/>
          </a:ln>
        </p:spPr>
      </p:pic>
      <p:sp>
        <p:nvSpPr>
          <p:cNvPr id="130" name="Google Shape;130;p8"/>
          <p:cNvSpPr/>
          <p:nvPr/>
        </p:nvSpPr>
        <p:spPr>
          <a:xfrm>
            <a:off x="6755127" y="1710595"/>
            <a:ext cx="1796374" cy="980145"/>
          </a:xfrm>
          <a:prstGeom prst="wedgeRectCallout">
            <a:avLst>
              <a:gd name="adj1" fmla="val -25379"/>
              <a:gd name="adj2" fmla="val 75543"/>
            </a:avLst>
          </a:prstGeom>
          <a:noFill/>
          <a:ln w="25400" cap="flat" cmpd="sng">
            <a:solidFill>
              <a:srgbClr val="6923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Helvetica Neue"/>
                <a:ea typeface="Helvetica Neue"/>
                <a:cs typeface="Helvetica Neue"/>
                <a:sym typeface="Helvetica Neue"/>
              </a:rPr>
              <a:t>B: I wondered why…</a:t>
            </a:r>
            <a:endParaRPr sz="1400" b="0" i="0" u="none" strike="noStrike" cap="none">
              <a:solidFill>
                <a:srgbClr val="000000"/>
              </a:solidFill>
              <a:latin typeface="Arial"/>
              <a:ea typeface="Arial"/>
              <a:cs typeface="Arial"/>
              <a:sym typeface="Arial"/>
            </a:endParaRPr>
          </a:p>
        </p:txBody>
      </p:sp>
      <p:sp>
        <p:nvSpPr>
          <p:cNvPr id="131" name="Google Shape;131;p8"/>
          <p:cNvSpPr/>
          <p:nvPr/>
        </p:nvSpPr>
        <p:spPr>
          <a:xfrm>
            <a:off x="4820734" y="1710596"/>
            <a:ext cx="1796374" cy="980145"/>
          </a:xfrm>
          <a:prstGeom prst="wedgeRectCallout">
            <a:avLst>
              <a:gd name="adj1" fmla="val 35271"/>
              <a:gd name="adj2" fmla="val 76205"/>
            </a:avLst>
          </a:prstGeom>
          <a:noFill/>
          <a:ln w="25400" cap="flat" cmpd="sng">
            <a:solidFill>
              <a:srgbClr val="6923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Helvetica Neue"/>
                <a:ea typeface="Helvetica Neue"/>
                <a:cs typeface="Helvetica Neue"/>
                <a:sym typeface="Helvetica Neue"/>
              </a:rPr>
              <a:t>A: I noticed that…</a:t>
            </a:r>
            <a:endParaRPr sz="1400" b="0" i="0" u="none" strike="noStrike" cap="none">
              <a:solidFill>
                <a:srgbClr val="000000"/>
              </a:solidFill>
              <a:latin typeface="Arial"/>
              <a:ea typeface="Arial"/>
              <a:cs typeface="Arial"/>
              <a:sym typeface="Arial"/>
            </a:endParaRPr>
          </a:p>
        </p:txBody>
      </p:sp>
      <p:pic>
        <p:nvPicPr>
          <p:cNvPr id="132" name="Google Shape;132;p8"/>
          <p:cNvPicPr preferRelativeResize="0"/>
          <p:nvPr/>
        </p:nvPicPr>
        <p:blipFill rotWithShape="1">
          <a:blip r:embed="rId5">
            <a:alphaModFix/>
          </a:blip>
          <a:srcRect/>
          <a:stretch/>
        </p:blipFill>
        <p:spPr>
          <a:xfrm>
            <a:off x="601226" y="952149"/>
            <a:ext cx="2937676" cy="1655301"/>
          </a:xfrm>
          <a:prstGeom prst="rect">
            <a:avLst/>
          </a:prstGeom>
          <a:noFill/>
          <a:ln>
            <a:noFill/>
          </a:ln>
        </p:spPr>
      </p:pic>
      <p:pic>
        <p:nvPicPr>
          <p:cNvPr id="133" name="Google Shape;133;p8"/>
          <p:cNvPicPr preferRelativeResize="0"/>
          <p:nvPr/>
        </p:nvPicPr>
        <p:blipFill rotWithShape="1">
          <a:blip r:embed="rId6">
            <a:alphaModFix/>
          </a:blip>
          <a:srcRect/>
          <a:stretch/>
        </p:blipFill>
        <p:spPr>
          <a:xfrm>
            <a:off x="593588" y="2774750"/>
            <a:ext cx="2952949" cy="1655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9"/>
          <p:cNvSpPr/>
          <p:nvPr/>
        </p:nvSpPr>
        <p:spPr>
          <a:xfrm>
            <a:off x="-8850" y="4860300"/>
            <a:ext cx="9161700" cy="283200"/>
          </a:xfrm>
          <a:prstGeom prst="rect">
            <a:avLst/>
          </a:prstGeom>
          <a:solidFill>
            <a:srgbClr val="69235C"/>
          </a:solidFill>
          <a:ln w="9525" cap="flat" cmpd="sng">
            <a:solidFill>
              <a:srgbClr val="6923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9"/>
          <p:cNvSpPr txBox="1"/>
          <p:nvPr/>
        </p:nvSpPr>
        <p:spPr>
          <a:xfrm>
            <a:off x="346300" y="193325"/>
            <a:ext cx="6843300" cy="4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1"/>
                </a:solidFill>
                <a:latin typeface="Helvetica Neue"/>
                <a:ea typeface="Helvetica Neue"/>
                <a:cs typeface="Helvetica Neue"/>
                <a:sym typeface="Helvetica Neue"/>
              </a:rPr>
              <a:t>Key ideas</a:t>
            </a:r>
            <a:endParaRPr sz="2400" b="1" i="0" u="none" strike="noStrike" cap="none">
              <a:solidFill>
                <a:schemeClr val="accent1"/>
              </a:solidFill>
              <a:latin typeface="Helvetica Neue"/>
              <a:ea typeface="Helvetica Neue"/>
              <a:cs typeface="Helvetica Neue"/>
              <a:sym typeface="Helvetica Neue"/>
            </a:endParaRPr>
          </a:p>
        </p:txBody>
      </p:sp>
      <p:sp>
        <p:nvSpPr>
          <p:cNvPr id="140" name="Google Shape;140;p9"/>
          <p:cNvSpPr/>
          <p:nvPr/>
        </p:nvSpPr>
        <p:spPr>
          <a:xfrm>
            <a:off x="299650" y="718547"/>
            <a:ext cx="6483600" cy="663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pic>
        <p:nvPicPr>
          <p:cNvPr id="141" name="Google Shape;141;p9"/>
          <p:cNvPicPr preferRelativeResize="0"/>
          <p:nvPr/>
        </p:nvPicPr>
        <p:blipFill rotWithShape="1">
          <a:blip r:embed="rId3">
            <a:alphaModFix/>
          </a:blip>
          <a:srcRect/>
          <a:stretch/>
        </p:blipFill>
        <p:spPr>
          <a:xfrm>
            <a:off x="8217850" y="4251275"/>
            <a:ext cx="850775" cy="850775"/>
          </a:xfrm>
          <a:prstGeom prst="rect">
            <a:avLst/>
          </a:prstGeom>
          <a:noFill/>
          <a:ln>
            <a:noFill/>
          </a:ln>
        </p:spPr>
      </p:pic>
      <p:sp>
        <p:nvSpPr>
          <p:cNvPr id="142" name="Google Shape;142;p9"/>
          <p:cNvSpPr txBox="1"/>
          <p:nvPr/>
        </p:nvSpPr>
        <p:spPr>
          <a:xfrm>
            <a:off x="2284095" y="2421672"/>
            <a:ext cx="45834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3" name="Google Shape;143;p9"/>
          <p:cNvSpPr/>
          <p:nvPr/>
        </p:nvSpPr>
        <p:spPr>
          <a:xfrm>
            <a:off x="701040" y="1166501"/>
            <a:ext cx="4059028" cy="2981700"/>
          </a:xfrm>
          <a:prstGeom prst="rect">
            <a:avLst/>
          </a:prstGeom>
          <a:noFill/>
          <a:ln w="25400" cap="flat" cmpd="sng">
            <a:solidFill>
              <a:srgbClr val="69235C"/>
            </a:solidFill>
            <a:prstDash val="solid"/>
            <a:round/>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0000"/>
              </a:buClr>
              <a:buSzPts val="1600"/>
              <a:buFont typeface="Arial"/>
              <a:buChar char="•"/>
            </a:pPr>
            <a:r>
              <a:rPr lang="en-GB" sz="1600" b="0" i="0" u="none" strike="noStrike" cap="none">
                <a:solidFill>
                  <a:schemeClr val="dk1"/>
                </a:solidFill>
                <a:latin typeface="Helvetica Neue"/>
                <a:ea typeface="Helvetica Neue"/>
                <a:cs typeface="Helvetica Neue"/>
                <a:sym typeface="Helvetica Neue"/>
              </a:rPr>
              <a:t>To engage in high-quality, academically productive talk, students must learn how </a:t>
            </a:r>
            <a:r>
              <a:rPr lang="en-GB" sz="1600" b="1" i="1" u="none" strike="noStrike" cap="none">
                <a:solidFill>
                  <a:schemeClr val="dk1"/>
                </a:solidFill>
                <a:latin typeface="Helvetica Neue"/>
                <a:ea typeface="Helvetica Neue"/>
                <a:cs typeface="Helvetica Neue"/>
                <a:sym typeface="Helvetica Neue"/>
              </a:rPr>
              <a:t>to</a:t>
            </a:r>
            <a:r>
              <a:rPr lang="en-GB" sz="1600" b="0" i="1" u="none" strike="noStrike" cap="none">
                <a:solidFill>
                  <a:schemeClr val="dk1"/>
                </a:solidFill>
                <a:latin typeface="Helvetica Neue"/>
                <a:ea typeface="Helvetica Neue"/>
                <a:cs typeface="Helvetica Neue"/>
                <a:sym typeface="Helvetica Neue"/>
              </a:rPr>
              <a:t> </a:t>
            </a:r>
            <a:r>
              <a:rPr lang="en-GB" sz="1600" b="0" i="0" u="none" strike="noStrike" cap="none">
                <a:solidFill>
                  <a:schemeClr val="dk1"/>
                </a:solidFill>
                <a:latin typeface="Helvetica Neue"/>
                <a:ea typeface="Helvetica Neue"/>
                <a:cs typeface="Helvetica Neue"/>
                <a:sym typeface="Helvetica Neue"/>
              </a:rPr>
              <a:t>talk effectively in this context.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Helvetica Neue"/>
              <a:ea typeface="Helvetica Neue"/>
              <a:cs typeface="Helvetica Neue"/>
              <a:sym typeface="Helvetica Neue"/>
            </a:endParaRPr>
          </a:p>
          <a:p>
            <a:pPr marL="285750" marR="0" lvl="0" indent="-285750" algn="l" rtl="0">
              <a:lnSpc>
                <a:spcPct val="100000"/>
              </a:lnSpc>
              <a:spcBef>
                <a:spcPts val="0"/>
              </a:spcBef>
              <a:spcAft>
                <a:spcPts val="0"/>
              </a:spcAft>
              <a:buClr>
                <a:srgbClr val="000000"/>
              </a:buClr>
              <a:buSzPts val="1600"/>
              <a:buFont typeface="Arial"/>
              <a:buChar char="•"/>
            </a:pPr>
            <a:r>
              <a:rPr lang="en-GB" sz="1600" b="0" i="0" u="none" strike="noStrike" cap="none">
                <a:solidFill>
                  <a:schemeClr val="dk1"/>
                </a:solidFill>
                <a:latin typeface="Helvetica Neue"/>
                <a:ea typeface="Helvetica Neue"/>
                <a:cs typeface="Helvetica Neue"/>
                <a:sym typeface="Helvetica Neue"/>
              </a:rPr>
              <a:t>In an oracy-rich classroom, students have opportunities to share, develop and consolidate their understanding </a:t>
            </a:r>
            <a:r>
              <a:rPr lang="en-GB" sz="1600" b="1" i="1" u="none" strike="noStrike" cap="none">
                <a:solidFill>
                  <a:schemeClr val="dk1"/>
                </a:solidFill>
                <a:latin typeface="Helvetica Neue"/>
                <a:ea typeface="Helvetica Neue"/>
                <a:cs typeface="Helvetica Neue"/>
                <a:sym typeface="Helvetica Neue"/>
              </a:rPr>
              <a:t>through</a:t>
            </a:r>
            <a:r>
              <a:rPr lang="en-GB" sz="1600" b="0" i="0" u="none" strike="noStrike" cap="none">
                <a:solidFill>
                  <a:schemeClr val="dk1"/>
                </a:solidFill>
                <a:latin typeface="Helvetica Neue"/>
                <a:ea typeface="Helvetica Neue"/>
                <a:cs typeface="Helvetica Neue"/>
                <a:sym typeface="Helvetica Neue"/>
              </a:rPr>
              <a:t> talk.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Helvetica Neue"/>
              <a:ea typeface="Helvetica Neue"/>
              <a:cs typeface="Helvetica Neue"/>
              <a:sym typeface="Helvetica Neue"/>
            </a:endParaRPr>
          </a:p>
        </p:txBody>
      </p:sp>
      <p:pic>
        <p:nvPicPr>
          <p:cNvPr id="7" name="Picture 6" descr="A group of children in a classroom&#10;&#10;AI-generated content may be incorrect.">
            <a:extLst>
              <a:ext uri="{FF2B5EF4-FFF2-40B4-BE49-F238E27FC236}">
                <a16:creationId xmlns:a16="http://schemas.microsoft.com/office/drawing/2014/main" id="{51C7FF30-9388-D46F-38E3-BDCDBDFC703C}"/>
              </a:ext>
            </a:extLst>
          </p:cNvPr>
          <p:cNvPicPr>
            <a:picLocks noChangeAspect="1"/>
          </p:cNvPicPr>
          <p:nvPr/>
        </p:nvPicPr>
        <p:blipFill>
          <a:blip r:embed="rId4"/>
          <a:srcRect l="18817" t="5457" r="27693" b="17818"/>
          <a:stretch/>
        </p:blipFill>
        <p:spPr>
          <a:xfrm>
            <a:off x="5356555" y="1293379"/>
            <a:ext cx="2853390" cy="2727943"/>
          </a:xfrm>
          <a:prstGeom prst="ellipse">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08AEB4"/>
      </a:accent1>
      <a:accent2>
        <a:srgbClr val="660066"/>
      </a:accent2>
      <a:accent3>
        <a:srgbClr val="3DCA9F"/>
      </a:accent3>
      <a:accent4>
        <a:srgbClr val="FF9300"/>
      </a:accent4>
      <a:accent5>
        <a:srgbClr val="F8CF01"/>
      </a:accent5>
      <a:accent6>
        <a:srgbClr val="9E1A5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766</Words>
  <Application>Microsoft Office PowerPoint</Application>
  <PresentationFormat>On-screen Show (16:9)</PresentationFormat>
  <Paragraphs>127</Paragraphs>
  <Slides>24</Slides>
  <Notes>24</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Helvetica Neue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Amy Gaunt</dc:creator>
  <cp:lastModifiedBy>Amy Gaunt</cp:lastModifiedBy>
  <cp:revision>1</cp:revision>
  <dcterms:modified xsi:type="dcterms:W3CDTF">2025-04-22T21:09:11Z</dcterms:modified>
</cp:coreProperties>
</file>