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GZaExUoUhwNlqnobYBwrRcnDz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i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6a57152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86a57152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800" b="1" dirty="0">
                <a:latin typeface="Helvetica Neue"/>
                <a:ea typeface="Helvetica Neue"/>
                <a:cs typeface="Helvetica Neue"/>
                <a:sym typeface="Helvetica Neue"/>
              </a:rPr>
              <a:t>https://vimeo.com/1128147991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6a57152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86a57152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https://vimeo.com/1128149208?share=copy&amp;fl=sv&amp;fe=ci</a:t>
            </a:r>
            <a:endParaRPr lang="en-GB" sz="8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oice21.org" TargetMode="External"/><Relationship Id="rId4" Type="http://schemas.openxmlformats.org/officeDocument/2006/relationships/hyperlink" Target="mailto:hello@voice21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128147991?app_id=12296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128149208?app_id=122963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2258450" y="338675"/>
            <a:ext cx="84009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Voice 21 Study Group: </a:t>
            </a:r>
            <a:endParaRPr sz="36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Talk Circles</a:t>
            </a:r>
            <a:endParaRPr sz="36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6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306845" y="1600636"/>
            <a:ext cx="33498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8AEB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2: Paired Talk</a:t>
            </a:r>
            <a:endParaRPr sz="36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2365050" y="1513636"/>
            <a:ext cx="6363000" cy="87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l="25584"/>
          <a:stretch/>
        </p:blipFill>
        <p:spPr>
          <a:xfrm>
            <a:off x="6505700" y="2402375"/>
            <a:ext cx="2400000" cy="215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6505700" y="2360225"/>
            <a:ext cx="2400000" cy="2235600"/>
          </a:xfrm>
          <a:prstGeom prst="ellipse">
            <a:avLst/>
          </a:prstGeom>
          <a:noFill/>
          <a:ln w="76200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600" y="227475"/>
            <a:ext cx="1815100" cy="18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Setting high expectations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850" y="4251275"/>
            <a:ext cx="850775" cy="8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650" y="1478162"/>
            <a:ext cx="4674677" cy="27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/>
          <p:nvPr/>
        </p:nvSpPr>
        <p:spPr>
          <a:xfrm>
            <a:off x="346300" y="1441700"/>
            <a:ext cx="4674677" cy="266268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8AEB4"/>
              </a:solidFill>
              <a:highlight>
                <a:srgbClr val="08AEB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5421500" y="1826370"/>
            <a:ext cx="3000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the characteristics of effective paired talk?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could you scaffold students’ paired talk to achieve these?</a:t>
            </a: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866" y="118219"/>
            <a:ext cx="7340267" cy="490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Oracy in action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8188" y="4424972"/>
            <a:ext cx="710437" cy="67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/>
          <p:nvPr/>
        </p:nvSpPr>
        <p:spPr>
          <a:xfrm>
            <a:off x="3688395" y="1314269"/>
            <a:ext cx="2206182" cy="1046308"/>
          </a:xfrm>
          <a:prstGeom prst="wedgeRectCallout">
            <a:avLst>
              <a:gd name="adj1" fmla="val 31079"/>
              <a:gd name="adj2" fmla="val 104849"/>
            </a:avLst>
          </a:prstGeom>
          <a:solidFill>
            <a:srgbClr val="FFFFFF"/>
          </a:solidFill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GB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 think...because…</a:t>
            </a: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 flipH="1">
            <a:off x="6323156" y="1314269"/>
            <a:ext cx="2337600" cy="1206000"/>
          </a:xfrm>
          <a:prstGeom prst="wedgeRectCallout">
            <a:avLst>
              <a:gd name="adj1" fmla="val 41905"/>
              <a:gd name="adj2" fmla="val 84779"/>
            </a:avLst>
          </a:prstGeom>
          <a:solidFill>
            <a:srgbClr val="FFFFFF"/>
          </a:solidFill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B: </a:t>
            </a:r>
            <a:r>
              <a:rPr lang="en-GB" sz="16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agree/ disagree because…</a:t>
            </a:r>
            <a:endParaRPr sz="16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on your idea…</a:t>
            </a:r>
            <a:endParaRPr sz="16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299651" y="1966500"/>
            <a:ext cx="3265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feedback d</a:t>
            </a:r>
            <a:r>
              <a:rPr lang="en-GB" sz="1600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teacher give students on their oracy</a:t>
            </a:r>
            <a:r>
              <a:rPr lang="en-GB" sz="1600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Helvetica Neue"/>
              <a:buChar char="●"/>
            </a:pPr>
            <a:r>
              <a:rPr lang="en-GB" sz="1600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feedback could the teacher have given? </a:t>
            </a:r>
            <a:endParaRPr sz="1600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does this reinforce </a:t>
            </a:r>
            <a:r>
              <a:rPr lang="en-GB" sz="1600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 </a:t>
            </a: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expectations for effective paired talk?</a:t>
            </a: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7189600" y="2855175"/>
            <a:ext cx="178064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words: </a:t>
            </a:r>
            <a:r>
              <a:rPr lang="en-GB" sz="16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physical, linguistic, cognitive, social-emotional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7136401" y="2938641"/>
            <a:ext cx="1780643" cy="1295297"/>
          </a:xfrm>
          <a:prstGeom prst="rect">
            <a:avLst/>
          </a:prstGeom>
          <a:noFill/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4">
            <a:alphaModFix/>
          </a:blip>
          <a:srcRect b="49295"/>
          <a:stretch/>
        </p:blipFill>
        <p:spPr>
          <a:xfrm>
            <a:off x="5219704" y="2959656"/>
            <a:ext cx="1442816" cy="721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5"/>
          <p:cNvGrpSpPr/>
          <p:nvPr/>
        </p:nvGrpSpPr>
        <p:grpSpPr>
          <a:xfrm>
            <a:off x="299650" y="1217960"/>
            <a:ext cx="3130232" cy="617175"/>
            <a:chOff x="599853" y="5070573"/>
            <a:chExt cx="4173643" cy="822900"/>
          </a:xfrm>
        </p:grpSpPr>
        <p:sp>
          <p:nvSpPr>
            <p:cNvPr id="196" name="Google Shape;196;p15"/>
            <p:cNvSpPr/>
            <p:nvPr/>
          </p:nvSpPr>
          <p:spPr>
            <a:xfrm>
              <a:off x="788458" y="5093433"/>
              <a:ext cx="3985038" cy="777222"/>
            </a:xfrm>
            <a:prstGeom prst="flowChartTerminator">
              <a:avLst/>
            </a:prstGeom>
            <a:solidFill>
              <a:srgbClr val="8E5A85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Appraises progress in oracy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99853" y="5070573"/>
              <a:ext cx="820800" cy="8229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Praise for oracy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8188" y="4424972"/>
            <a:ext cx="710437" cy="67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672" y="1441974"/>
            <a:ext cx="3767868" cy="248211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6"/>
          <p:cNvSpPr/>
          <p:nvPr/>
        </p:nvSpPr>
        <p:spPr>
          <a:xfrm>
            <a:off x="863672" y="1390611"/>
            <a:ext cx="3767868" cy="253348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4975578" y="1780360"/>
            <a:ext cx="3615344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specific praise can you give students for their oracy skills?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this reinforce your expectations for effective paired talk?</a:t>
            </a: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Praise for oracy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8188" y="4424972"/>
            <a:ext cx="710437" cy="67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405" y="1220175"/>
            <a:ext cx="2213040" cy="309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2644268" y="1378034"/>
            <a:ext cx="508450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“You offered a great challenge!”</a:t>
            </a:r>
            <a:endParaRPr sz="1600" b="1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2644268" y="2138128"/>
            <a:ext cx="594966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“Great specialist vocabulary; you sounded like an expert”</a:t>
            </a:r>
            <a:endParaRPr sz="1600" b="1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2644268" y="2819900"/>
            <a:ext cx="619731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“Your body language showed me you were open to others’ ideas”</a:t>
            </a:r>
            <a:endParaRPr sz="1600" b="1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2644268" y="3691651"/>
            <a:ext cx="619731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“Well done for inviting X into the discussion”</a:t>
            </a:r>
            <a:endParaRPr sz="1600" b="1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ideas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850" y="4251275"/>
            <a:ext cx="850775" cy="8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/>
          <p:nvPr/>
        </p:nvSpPr>
        <p:spPr>
          <a:xfrm>
            <a:off x="2284095" y="2421672"/>
            <a:ext cx="45834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769620" y="1400372"/>
            <a:ext cx="4059028" cy="2513959"/>
          </a:xfrm>
          <a:prstGeom prst="rect">
            <a:avLst/>
          </a:prstGeom>
          <a:noFill/>
          <a:ln w="25400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Praising students for their oracy raises their awareness and understanding of specific oracy skills.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Oracy Framework can support you to give students’ targeted praise for the oracy skills you are working to embed.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2" name="Google Shape;232;p18"/>
          <p:cNvPicPr preferRelativeResize="0"/>
          <p:nvPr/>
        </p:nvPicPr>
        <p:blipFill rotWithShape="1">
          <a:blip r:embed="rId4">
            <a:alphaModFix/>
          </a:blip>
          <a:srcRect l="25584"/>
          <a:stretch/>
        </p:blipFill>
        <p:spPr>
          <a:xfrm>
            <a:off x="5538197" y="1400350"/>
            <a:ext cx="2804700" cy="251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Self-evaluation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850" y="4251275"/>
            <a:ext cx="850775" cy="8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9"/>
          <p:cNvSpPr txBox="1"/>
          <p:nvPr/>
        </p:nvSpPr>
        <p:spPr>
          <a:xfrm>
            <a:off x="2284095" y="2421672"/>
            <a:ext cx="45834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492918" y="1114425"/>
            <a:ext cx="4436811" cy="311250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5161317" y="1986989"/>
            <a:ext cx="3615344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the self-evaluation tool to reflect on your current practice and plan how you will develop this moving forwards.</a:t>
            </a: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4" name="Google Shape;244;p19"/>
          <p:cNvPicPr preferRelativeResize="0"/>
          <p:nvPr/>
        </p:nvPicPr>
        <p:blipFill rotWithShape="1">
          <a:blip r:embed="rId4">
            <a:alphaModFix/>
          </a:blip>
          <a:srcRect l="2888" r="1948"/>
          <a:stretch/>
        </p:blipFill>
        <p:spPr>
          <a:xfrm>
            <a:off x="593201" y="1170490"/>
            <a:ext cx="4236244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 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850" y="4251275"/>
            <a:ext cx="850775" cy="8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/>
        </p:nvSpPr>
        <p:spPr>
          <a:xfrm>
            <a:off x="2355533" y="2538841"/>
            <a:ext cx="45834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683099" y="1198069"/>
            <a:ext cx="7606189" cy="2562413"/>
          </a:xfrm>
          <a:prstGeom prst="rect">
            <a:avLst/>
          </a:prstGeom>
          <a:noFill/>
          <a:ln w="25400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869890" y="1348928"/>
            <a:ext cx="7166829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will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-GB" sz="18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 our expectations for paired talk with students and provide scaffolds for students to meet these expectations.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-GB" sz="18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Reinforce these expectations through targeted and specific praise for oracy.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35C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8371" y="350350"/>
            <a:ext cx="2221400" cy="22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1"/>
          <p:cNvSpPr txBox="1"/>
          <p:nvPr/>
        </p:nvSpPr>
        <p:spPr>
          <a:xfrm>
            <a:off x="2038049" y="2685850"/>
            <a:ext cx="50679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us: </a:t>
            </a:r>
            <a:r>
              <a:rPr lang="en-GB" sz="1800" b="1" i="0" u="sng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hello@voice21.org</a:t>
            </a:r>
            <a:endParaRPr sz="18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Tweet us: </a:t>
            </a:r>
            <a:r>
              <a:rPr lang="en-GB" sz="18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@voice21oracy</a:t>
            </a:r>
            <a:endParaRPr sz="18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also follow us on Facebook or LinkedIn @ Voice 21</a:t>
            </a:r>
            <a:endParaRPr sz="18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 with us: </a:t>
            </a:r>
            <a:r>
              <a:rPr lang="en-GB" sz="1800" b="1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www.voice21.org</a:t>
            </a:r>
            <a:endParaRPr sz="18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944880" y="1150620"/>
            <a:ext cx="3497580" cy="2981700"/>
          </a:xfrm>
          <a:prstGeom prst="rect">
            <a:avLst/>
          </a:prstGeom>
          <a:noFill/>
          <a:ln w="25400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1109753" y="1234462"/>
            <a:ext cx="3147880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-GB" sz="18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Oracy Benchmarks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-GB" sz="18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characteristics of effective partner talk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-GB" sz="18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set and reinforce high expectations for partner talk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11000" y="200885"/>
            <a:ext cx="66609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Aims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850" y="4251275"/>
            <a:ext cx="850775" cy="8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4707731" y="1234462"/>
            <a:ext cx="3326515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-GB" sz="18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 on current practice and set goals for oracy in your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-GB" sz="18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Analyse examples of oracy classroom practice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594860" y="1150620"/>
            <a:ext cx="3497580" cy="2981700"/>
          </a:xfrm>
          <a:prstGeom prst="rect">
            <a:avLst/>
          </a:prstGeom>
          <a:noFill/>
          <a:ln w="25400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4064793" y="1269745"/>
            <a:ext cx="4207669" cy="98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Benchmarks provide a framework to identify, guide and empower teachers who are developing and refining their oracy practice […] as part of a school-wide approach.</a:t>
            </a:r>
            <a:endParaRPr sz="20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the Oracy Benchmarks?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850" y="4251275"/>
            <a:ext cx="850775" cy="8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538" y="1008515"/>
            <a:ext cx="2405062" cy="329767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7596682" y="2983286"/>
            <a:ext cx="9531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750" tIns="154750" rIns="154750" bIns="154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1" i="0" u="none" strike="noStrike" cap="none">
                <a:solidFill>
                  <a:srgbClr val="692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7200" b="1" i="0" u="none" strike="noStrike" cap="none">
              <a:solidFill>
                <a:srgbClr val="6923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3910827" y="1127281"/>
            <a:ext cx="9531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750" tIns="154750" rIns="154750" bIns="154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1" i="0" u="none" strike="noStrike" cap="none">
                <a:solidFill>
                  <a:srgbClr val="692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7200" b="1" i="0" u="none" strike="noStrike" cap="none">
              <a:solidFill>
                <a:srgbClr val="6923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the Oracy Benchmarks?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850" y="4251275"/>
            <a:ext cx="850775" cy="850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4"/>
          <p:cNvGrpSpPr/>
          <p:nvPr/>
        </p:nvGrpSpPr>
        <p:grpSpPr>
          <a:xfrm>
            <a:off x="629006" y="1557325"/>
            <a:ext cx="3414040" cy="673132"/>
            <a:chOff x="599853" y="919667"/>
            <a:chExt cx="4173643" cy="822900"/>
          </a:xfrm>
        </p:grpSpPr>
        <p:sp>
          <p:nvSpPr>
            <p:cNvPr id="94" name="Google Shape;94;p4"/>
            <p:cNvSpPr/>
            <p:nvPr/>
          </p:nvSpPr>
          <p:spPr>
            <a:xfrm>
              <a:off x="788458" y="942527"/>
              <a:ext cx="3985038" cy="777222"/>
            </a:xfrm>
            <a:prstGeom prst="flowChartTerminator">
              <a:avLst/>
            </a:prstGeom>
            <a:solidFill>
              <a:srgbClr val="8E5A85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9"/>
                <a:buFont typeface="Arial"/>
                <a:buNone/>
              </a:pPr>
              <a:r>
                <a:rPr lang="en-GB" sz="1626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Sets high expectations for oracy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99853" y="919667"/>
              <a:ext cx="820800" cy="822900"/>
            </a:xfrm>
            <a:prstGeom prst="ellipse">
              <a:avLst/>
            </a:prstGeom>
            <a:solidFill>
              <a:schemeClr val="lt1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18"/>
                <a:buFont typeface="Arial"/>
                <a:buNone/>
              </a:pPr>
              <a:r>
                <a:rPr lang="en-GB" sz="2935" b="1" i="0" u="none" strike="noStrike" cap="none">
                  <a:solidFill>
                    <a:schemeClr val="accen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6" name="Google Shape;96;p4"/>
          <p:cNvGrpSpPr/>
          <p:nvPr/>
        </p:nvGrpSpPr>
        <p:grpSpPr>
          <a:xfrm>
            <a:off x="4509316" y="1569152"/>
            <a:ext cx="3414040" cy="673132"/>
            <a:chOff x="599853" y="1957392"/>
            <a:chExt cx="4173643" cy="822900"/>
          </a:xfrm>
        </p:grpSpPr>
        <p:sp>
          <p:nvSpPr>
            <p:cNvPr id="97" name="Google Shape;97;p4"/>
            <p:cNvSpPr/>
            <p:nvPr/>
          </p:nvSpPr>
          <p:spPr>
            <a:xfrm>
              <a:off x="788458" y="1980252"/>
              <a:ext cx="3985038" cy="777222"/>
            </a:xfrm>
            <a:prstGeom prst="flowChartTerminator">
              <a:avLst/>
            </a:prstGeom>
            <a:solidFill>
              <a:srgbClr val="8E5A85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9"/>
                <a:buFont typeface="Arial"/>
                <a:buNone/>
              </a:pPr>
              <a:r>
                <a:rPr lang="en-GB" sz="1626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Values every voice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99853" y="1957392"/>
              <a:ext cx="820800" cy="822900"/>
            </a:xfrm>
            <a:prstGeom prst="ellipse">
              <a:avLst/>
            </a:prstGeom>
            <a:solidFill>
              <a:schemeClr val="lt1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18"/>
                <a:buFont typeface="Arial"/>
                <a:buNone/>
              </a:pPr>
              <a:r>
                <a:rPr lang="en-GB" sz="2935" b="1" i="0" u="none" strike="noStrike" cap="none">
                  <a:solidFill>
                    <a:schemeClr val="accen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9" name="Google Shape;99;p4"/>
          <p:cNvGrpSpPr/>
          <p:nvPr/>
        </p:nvGrpSpPr>
        <p:grpSpPr>
          <a:xfrm>
            <a:off x="629006" y="2509775"/>
            <a:ext cx="3414040" cy="673132"/>
            <a:chOff x="599853" y="2995120"/>
            <a:chExt cx="4173643" cy="822900"/>
          </a:xfrm>
        </p:grpSpPr>
        <p:sp>
          <p:nvSpPr>
            <p:cNvPr id="100" name="Google Shape;100;p4"/>
            <p:cNvSpPr/>
            <p:nvPr/>
          </p:nvSpPr>
          <p:spPr>
            <a:xfrm>
              <a:off x="788458" y="3017980"/>
              <a:ext cx="3985038" cy="777222"/>
            </a:xfrm>
            <a:prstGeom prst="flowChartTerminator">
              <a:avLst/>
            </a:prstGeom>
            <a:solidFill>
              <a:srgbClr val="8E5A85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9"/>
                <a:buFont typeface="Arial"/>
                <a:buNone/>
              </a:pPr>
              <a:r>
                <a:rPr lang="en-GB" sz="1626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Teaches oracy explicitly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99853" y="2995120"/>
              <a:ext cx="820800" cy="822900"/>
            </a:xfrm>
            <a:prstGeom prst="ellipse">
              <a:avLst/>
            </a:prstGeom>
            <a:solidFill>
              <a:schemeClr val="lt1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18"/>
                <a:buFont typeface="Arial"/>
                <a:buNone/>
              </a:pPr>
              <a:r>
                <a:rPr lang="en-GB" sz="2935" b="1" i="0" u="none" strike="noStrike" cap="none">
                  <a:solidFill>
                    <a:schemeClr val="accen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2" name="Google Shape;102;p4"/>
          <p:cNvGrpSpPr/>
          <p:nvPr/>
        </p:nvGrpSpPr>
        <p:grpSpPr>
          <a:xfrm>
            <a:off x="4509316" y="2477721"/>
            <a:ext cx="3414040" cy="673132"/>
            <a:chOff x="599853" y="4017197"/>
            <a:chExt cx="4173643" cy="822900"/>
          </a:xfrm>
        </p:grpSpPr>
        <p:sp>
          <p:nvSpPr>
            <p:cNvPr id="103" name="Google Shape;103;p4"/>
            <p:cNvSpPr/>
            <p:nvPr/>
          </p:nvSpPr>
          <p:spPr>
            <a:xfrm>
              <a:off x="788458" y="4055708"/>
              <a:ext cx="3985038" cy="777223"/>
            </a:xfrm>
            <a:prstGeom prst="flowChartTerminator">
              <a:avLst/>
            </a:prstGeom>
            <a:solidFill>
              <a:srgbClr val="8E5A85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9"/>
                <a:buFont typeface="Arial"/>
                <a:buNone/>
              </a:pPr>
              <a:r>
                <a:rPr lang="en-GB" sz="1626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Harnesses oracy to elevate learning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99853" y="4017197"/>
              <a:ext cx="820800" cy="822900"/>
            </a:xfrm>
            <a:prstGeom prst="ellipse">
              <a:avLst/>
            </a:prstGeom>
            <a:solidFill>
              <a:schemeClr val="lt1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18"/>
                <a:buFont typeface="Arial"/>
                <a:buNone/>
              </a:pPr>
              <a:r>
                <a:rPr lang="en-GB" sz="2935" b="1" i="0" u="none" strike="noStrike" cap="none">
                  <a:solidFill>
                    <a:schemeClr val="accen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2560858" y="3577977"/>
            <a:ext cx="3414040" cy="673132"/>
            <a:chOff x="599853" y="5070573"/>
            <a:chExt cx="4173643" cy="822900"/>
          </a:xfrm>
        </p:grpSpPr>
        <p:sp>
          <p:nvSpPr>
            <p:cNvPr id="106" name="Google Shape;106;p4"/>
            <p:cNvSpPr/>
            <p:nvPr/>
          </p:nvSpPr>
          <p:spPr>
            <a:xfrm>
              <a:off x="788458" y="5093433"/>
              <a:ext cx="3985038" cy="777222"/>
            </a:xfrm>
            <a:prstGeom prst="flowChartTerminator">
              <a:avLst/>
            </a:prstGeom>
            <a:solidFill>
              <a:srgbClr val="8E5A85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9"/>
                <a:buFont typeface="Arial"/>
                <a:buNone/>
              </a:pPr>
              <a:r>
                <a:rPr lang="en-GB" sz="1626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Appraises progress in oracy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99853" y="5070573"/>
              <a:ext cx="820800" cy="822900"/>
            </a:xfrm>
            <a:prstGeom prst="ellipse">
              <a:avLst/>
            </a:prstGeom>
            <a:solidFill>
              <a:schemeClr val="lt1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4800" tIns="37375" rIns="74800" bIns="37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18"/>
                <a:buFont typeface="Arial"/>
                <a:buNone/>
              </a:pPr>
              <a:r>
                <a:rPr lang="en-GB" sz="2935" b="1" i="0" u="none" strike="noStrike" cap="none">
                  <a:solidFill>
                    <a:schemeClr val="accen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endParaRPr sz="1517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Reflecting using the </a:t>
            </a: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Oracy Benchmarks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850" y="4251275"/>
            <a:ext cx="850775" cy="8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 b="49295"/>
          <a:stretch/>
        </p:blipFill>
        <p:spPr>
          <a:xfrm>
            <a:off x="1623934" y="3131627"/>
            <a:ext cx="1442816" cy="72187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/>
          <p:nvPr/>
        </p:nvSpPr>
        <p:spPr>
          <a:xfrm>
            <a:off x="205850" y="1189450"/>
            <a:ext cx="2337600" cy="1336200"/>
          </a:xfrm>
          <a:prstGeom prst="wedgeRectCallout">
            <a:avLst>
              <a:gd name="adj1" fmla="val 31079"/>
              <a:gd name="adj2" fmla="val 104849"/>
            </a:avLst>
          </a:prstGeom>
          <a:solidFill>
            <a:srgbClr val="FFFFFF"/>
          </a:solidFill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GB" sz="1600" b="1">
                <a:solidFill>
                  <a:srgbClr val="434343"/>
                </a:solidFill>
              </a:rPr>
              <a:t>Tell me</a:t>
            </a:r>
            <a:r>
              <a:rPr lang="en-GB" sz="1600">
                <a:solidFill>
                  <a:srgbClr val="434343"/>
                </a:solidFill>
              </a:rPr>
              <a:t> about how you use oracy in your classroom to … ?</a:t>
            </a:r>
            <a:endParaRPr sz="1600">
              <a:solidFill>
                <a:srgbClr val="43434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rgbClr val="434343"/>
                </a:solidFill>
              </a:rPr>
              <a:t>Can you tell me more</a:t>
            </a:r>
            <a:r>
              <a:rPr lang="en-GB" sz="1600">
                <a:solidFill>
                  <a:srgbClr val="434343"/>
                </a:solidFill>
              </a:rPr>
              <a:t> about …?</a:t>
            </a: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flipH="1">
            <a:off x="2879150" y="1189450"/>
            <a:ext cx="2337600" cy="1336200"/>
          </a:xfrm>
          <a:prstGeom prst="wedgeRectCallout">
            <a:avLst>
              <a:gd name="adj1" fmla="val 46541"/>
              <a:gd name="adj2" fmla="val 106296"/>
            </a:avLst>
          </a:prstGeom>
          <a:solidFill>
            <a:srgbClr val="FFFFFF"/>
          </a:solidFill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B: </a:t>
            </a:r>
            <a:r>
              <a:rPr lang="en-GB" sz="160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thing </a:t>
            </a:r>
            <a:r>
              <a:rPr lang="en-GB" sz="16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already do is … </a:t>
            </a:r>
            <a:endParaRPr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I’ve found … to be effective because… </a:t>
            </a:r>
            <a:endParaRPr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5351950" y="2525650"/>
            <a:ext cx="3611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-GB" sz="1800" b="1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Evaluate:</a:t>
            </a:r>
            <a:r>
              <a:rPr lang="en-GB" sz="1800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which of the Oracy Teacher Benchmarks do you feel most confident about?</a:t>
            </a:r>
            <a:endParaRPr sz="1800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Font typeface="Helvetica Neue"/>
              <a:buChar char="●"/>
            </a:pPr>
            <a:r>
              <a:rPr lang="en-GB" sz="1800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would you like to learn more about?</a:t>
            </a:r>
            <a:endParaRPr sz="1800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Oracy in action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8188" y="4424972"/>
            <a:ext cx="710437" cy="67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/>
          <p:nvPr/>
        </p:nvSpPr>
        <p:spPr>
          <a:xfrm>
            <a:off x="3688395" y="1314269"/>
            <a:ext cx="2206182" cy="1046308"/>
          </a:xfrm>
          <a:prstGeom prst="wedgeRectCallout">
            <a:avLst>
              <a:gd name="adj1" fmla="val 31079"/>
              <a:gd name="adj2" fmla="val 104849"/>
            </a:avLst>
          </a:prstGeom>
          <a:solidFill>
            <a:srgbClr val="FFFFFF"/>
          </a:solidFill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GB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 think...because…</a:t>
            </a: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6323156" y="1314269"/>
            <a:ext cx="2337600" cy="1206000"/>
          </a:xfrm>
          <a:prstGeom prst="wedgeRectCallout">
            <a:avLst>
              <a:gd name="adj1" fmla="val 41905"/>
              <a:gd name="adj2" fmla="val 84779"/>
            </a:avLst>
          </a:prstGeom>
          <a:solidFill>
            <a:srgbClr val="FFFFFF"/>
          </a:solidFill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B: </a:t>
            </a:r>
            <a:r>
              <a:rPr lang="en-GB" sz="16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agree/ disagree because…</a:t>
            </a:r>
            <a:endParaRPr sz="16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on your idea…</a:t>
            </a:r>
            <a:endParaRPr sz="16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716501" y="1164013"/>
            <a:ext cx="2357802" cy="582930"/>
          </a:xfrm>
          <a:prstGeom prst="flowChartTerminator">
            <a:avLst/>
          </a:prstGeom>
          <a:solidFill>
            <a:srgbClr val="8E5A85"/>
          </a:solidFill>
          <a:ln w="254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Sets high expectations for oracy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287627" y="1146925"/>
            <a:ext cx="615600" cy="6171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219600" y="2126100"/>
            <a:ext cx="33516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GB" sz="1600" b="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were the expectations for paired talk? How were these shared?</a:t>
            </a:r>
            <a:endParaRPr sz="1600" b="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GB" sz="16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were students supported to meet these expectations?</a:t>
            </a:r>
            <a:endParaRPr sz="16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3688395" y="3685493"/>
            <a:ext cx="489895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you notice any other teacher benchmarks in action?</a:t>
            </a:r>
            <a:endParaRPr sz="16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3812859" y="3685491"/>
            <a:ext cx="4650029" cy="585997"/>
          </a:xfrm>
          <a:prstGeom prst="rect">
            <a:avLst/>
          </a:prstGeom>
          <a:noFill/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4">
            <a:alphaModFix/>
          </a:blip>
          <a:srcRect b="49295"/>
          <a:stretch/>
        </p:blipFill>
        <p:spPr>
          <a:xfrm>
            <a:off x="5219704" y="2959656"/>
            <a:ext cx="1442816" cy="721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781BCEB8-F160-3FA0-3E4A-7F5D898C0D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23F1F087-F94B-A0E4-BDAA-8EDD20FF50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/>
          <p:nvPr/>
        </p:nvSpPr>
        <p:spPr>
          <a:xfrm>
            <a:off x="-8850" y="4860300"/>
            <a:ext cx="9161700" cy="283200"/>
          </a:xfrm>
          <a:prstGeom prst="rect">
            <a:avLst/>
          </a:prstGeom>
          <a:solidFill>
            <a:srgbClr val="69235C"/>
          </a:solidFill>
          <a:ln w="9525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346300" y="193325"/>
            <a:ext cx="6843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ideas</a:t>
            </a:r>
            <a:endParaRPr sz="24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299650" y="718547"/>
            <a:ext cx="6483600" cy="66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850" y="4251275"/>
            <a:ext cx="850775" cy="8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2284095" y="2421672"/>
            <a:ext cx="45834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346301" y="1166500"/>
            <a:ext cx="4364700" cy="2981700"/>
          </a:xfrm>
          <a:prstGeom prst="rect">
            <a:avLst/>
          </a:prstGeom>
          <a:noFill/>
          <a:ln w="25400" cap="flat" cmpd="sng">
            <a:solidFill>
              <a:srgbClr val="6923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•"/>
            </a:pPr>
            <a:r>
              <a:rPr lang="en-GB" sz="160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engage in productive paired talk, students must understand the expectations for talk in this format. 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rgbClr val="5454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•"/>
            </a:pPr>
            <a:r>
              <a:rPr lang="en-GB" sz="1600" i="0" u="none" strike="noStrike" cap="none">
                <a:solidFill>
                  <a:srgbClr val="5454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Scaffolds, such as sentence stems, key words and modelling, give students the tools they need to reach a higher standard of talk than they may achieve independently.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l="14462" r="19709"/>
          <a:stretch/>
        </p:blipFill>
        <p:spPr>
          <a:xfrm>
            <a:off x="5303125" y="1431225"/>
            <a:ext cx="2914800" cy="26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8AEB4"/>
      </a:accent1>
      <a:accent2>
        <a:srgbClr val="660066"/>
      </a:accent2>
      <a:accent3>
        <a:srgbClr val="3DCA9F"/>
      </a:accent3>
      <a:accent4>
        <a:srgbClr val="FF9300"/>
      </a:accent4>
      <a:accent5>
        <a:srgbClr val="F8CF01"/>
      </a:accent5>
      <a:accent6>
        <a:srgbClr val="9E1A5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627</Words>
  <Application>Microsoft Office PowerPoint</Application>
  <PresentationFormat>On-screen Show (16:9)</PresentationFormat>
  <Paragraphs>116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Helvetica Neue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Amy Gaunt</dc:creator>
  <cp:lastModifiedBy>Amy Gaunt</cp:lastModifiedBy>
  <cp:revision>2</cp:revision>
  <dcterms:modified xsi:type="dcterms:W3CDTF">2025-12-05T11:58:57Z</dcterms:modified>
</cp:coreProperties>
</file>